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video/mp4" Extension="mp4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</p:sldIdLst>
  <p:sldSz cx="18288000" cy="10287000"/>
  <p:notesSz cx="6858000" cy="9144000"/>
  <p:embeddedFontLst>
    <p:embeddedFont>
      <p:font typeface="Barlow Bold" charset="1" panose="00000800000000000000"/>
      <p:regular r:id="rId16"/>
    </p:embeddedFont>
    <p:embeddedFont>
      <p:font typeface="Barlow" charset="1" panose="00000500000000000000"/>
      <p:regular r:id="rId17"/>
    </p:embeddedFont>
    <p:embeddedFont>
      <p:font typeface="Canva Sans" charset="1" panose="020B0503030501040103"/>
      <p:regular r:id="rId18"/>
    </p:embeddedFont>
    <p:embeddedFont>
      <p:font typeface="Arimo" charset="1" panose="020B0604020202020204"/>
      <p:regular r:id="rId1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VAGhbCAVLog.mp4>
</file>

<file path=ppt/media/image1.png>
</file>

<file path=ppt/media/image10.png>
</file>

<file path=ppt/media/image11.jpeg>
</file>

<file path=ppt/media/image12.jpe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15.png" Type="http://schemas.openxmlformats.org/officeDocument/2006/relationships/image"/><Relationship Id="rId4" Target="../media/image16.png" Type="http://schemas.openxmlformats.org/officeDocument/2006/relationships/image"/><Relationship Id="rId5" Target="../media/image17.png" Type="http://schemas.openxmlformats.org/officeDocument/2006/relationships/image"/><Relationship Id="rId6" Target="../media/image18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3.png" Type="http://schemas.openxmlformats.org/officeDocument/2006/relationships/image"/><Relationship Id="rId4" Target="../media/image4.png" Type="http://schemas.openxmlformats.org/officeDocument/2006/relationships/image"/><Relationship Id="rId5" Target="../media/image5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6.png" Type="http://schemas.openxmlformats.org/officeDocument/2006/relationships/image"/><Relationship Id="rId4" Target="../media/image7.png" Type="http://schemas.openxmlformats.org/officeDocument/2006/relationships/image"/><Relationship Id="rId5" Target="../media/image8.png" Type="http://schemas.openxmlformats.org/officeDocument/2006/relationships/image"/><Relationship Id="rId6" Target="../media/image9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0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11.jpeg" Type="http://schemas.openxmlformats.org/officeDocument/2006/relationships/image"/><Relationship Id="rId4" Target="../media/image12.jpeg" Type="http://schemas.openxmlformats.org/officeDocument/2006/relationships/image"/><Relationship Id="rId5" Target="../media/VAGhbCAVLog.mp4" Type="http://schemas.openxmlformats.org/officeDocument/2006/relationships/video"/><Relationship Id="rId6" Target="../media/VAGhbCAVLog.mp4" Type="http://schemas.microsoft.com/office/2007/relationships/media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13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14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5E2E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2433905" y="3889125"/>
            <a:ext cx="14531489" cy="197891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270"/>
              </a:lnSpc>
            </a:pPr>
            <a:r>
              <a:rPr lang="en-US" b="true" sz="5700" spc="-114">
                <a:solidFill>
                  <a:srgbClr val="000000"/>
                </a:solidFill>
                <a:latin typeface="Barlow Bold"/>
                <a:ea typeface="Barlow Bold"/>
                <a:cs typeface="Barlow Bold"/>
                <a:sym typeface="Barlow Bold"/>
              </a:rPr>
              <a:t>SMART POSTURE CORRECTION SYSTEM</a:t>
            </a:r>
          </a:p>
          <a:p>
            <a:pPr algn="ctr">
              <a:lnSpc>
                <a:spcPts val="6270"/>
              </a:lnSpc>
            </a:pPr>
          </a:p>
          <a:p>
            <a:pPr algn="ctr">
              <a:lnSpc>
                <a:spcPts val="6270"/>
              </a:lnSpc>
            </a:pPr>
          </a:p>
          <a:p>
            <a:pPr algn="ctr">
              <a:lnSpc>
                <a:spcPts val="6270"/>
              </a:lnSpc>
            </a:pPr>
          </a:p>
          <a:p>
            <a:pPr algn="ctr">
              <a:lnSpc>
                <a:spcPts val="6270"/>
              </a:lnSpc>
            </a:pPr>
          </a:p>
          <a:p>
            <a:pPr algn="ctr">
              <a:lnSpc>
                <a:spcPts val="6270"/>
              </a:lnSpc>
            </a:pPr>
          </a:p>
          <a:p>
            <a:pPr algn="ctr">
              <a:lnSpc>
                <a:spcPts val="6270"/>
              </a:lnSpc>
            </a:pPr>
          </a:p>
          <a:p>
            <a:pPr algn="ctr">
              <a:lnSpc>
                <a:spcPts val="6270"/>
              </a:lnSpc>
            </a:pPr>
          </a:p>
          <a:p>
            <a:pPr algn="ctr">
              <a:lnSpc>
                <a:spcPts val="6270"/>
              </a:lnSpc>
            </a:pPr>
          </a:p>
          <a:p>
            <a:pPr algn="ctr">
              <a:lnSpc>
                <a:spcPts val="6270"/>
              </a:lnSpc>
            </a:pPr>
          </a:p>
          <a:p>
            <a:pPr algn="ctr">
              <a:lnSpc>
                <a:spcPts val="6270"/>
              </a:lnSpc>
            </a:pPr>
          </a:p>
          <a:p>
            <a:pPr algn="ctr">
              <a:lnSpc>
                <a:spcPts val="6270"/>
              </a:lnSpc>
            </a:pPr>
          </a:p>
          <a:p>
            <a:pPr algn="ctr">
              <a:lnSpc>
                <a:spcPts val="6270"/>
              </a:lnSpc>
            </a:pPr>
          </a:p>
          <a:p>
            <a:pPr algn="ctr">
              <a:lnSpc>
                <a:spcPts val="6270"/>
              </a:lnSpc>
            </a:pPr>
          </a:p>
          <a:p>
            <a:pPr algn="ctr">
              <a:lnSpc>
                <a:spcPts val="6270"/>
              </a:lnSpc>
            </a:pPr>
          </a:p>
          <a:p>
            <a:pPr algn="ctr">
              <a:lnSpc>
                <a:spcPts val="6270"/>
              </a:lnSpc>
            </a:pPr>
          </a:p>
          <a:p>
            <a:pPr algn="ctr">
              <a:lnSpc>
                <a:spcPts val="6270"/>
              </a:lnSpc>
            </a:pPr>
          </a:p>
          <a:p>
            <a:pPr algn="ctr">
              <a:lnSpc>
                <a:spcPts val="6270"/>
              </a:lnSpc>
            </a:pPr>
          </a:p>
          <a:p>
            <a:pPr algn="ctr">
              <a:lnSpc>
                <a:spcPts val="6270"/>
              </a:lnSpc>
            </a:pPr>
          </a:p>
          <a:p>
            <a:pPr algn="ctr">
              <a:lnSpc>
                <a:spcPts val="6270"/>
              </a:lnSpc>
            </a:pPr>
          </a:p>
          <a:p>
            <a:pPr algn="ctr">
              <a:lnSpc>
                <a:spcPts val="6270"/>
              </a:lnSpc>
            </a:pPr>
          </a:p>
          <a:p>
            <a:pPr algn="ctr">
              <a:lnSpc>
                <a:spcPts val="6270"/>
              </a:lnSpc>
            </a:pPr>
          </a:p>
          <a:p>
            <a:pPr algn="ctr">
              <a:lnSpc>
                <a:spcPts val="6270"/>
              </a:lnSpc>
            </a:pPr>
          </a:p>
          <a:p>
            <a:pPr algn="ctr">
              <a:lnSpc>
                <a:spcPts val="6270"/>
              </a:lnSpc>
            </a:pPr>
          </a:p>
          <a:p>
            <a:pPr algn="ctr">
              <a:lnSpc>
                <a:spcPts val="6270"/>
              </a:lnSpc>
            </a:pPr>
          </a:p>
        </p:txBody>
      </p:sp>
      <p:sp>
        <p:nvSpPr>
          <p:cNvPr name="TextBox 3" id="3"/>
          <p:cNvSpPr txBox="true"/>
          <p:nvPr/>
        </p:nvSpPr>
        <p:spPr>
          <a:xfrm rot="0">
            <a:off x="3564693" y="5067300"/>
            <a:ext cx="6701131" cy="42337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200"/>
              </a:lnSpc>
            </a:pPr>
          </a:p>
          <a:p>
            <a:pPr algn="l">
              <a:lnSpc>
                <a:spcPts val="3920"/>
              </a:lnSpc>
            </a:pPr>
          </a:p>
          <a:p>
            <a:pPr algn="l">
              <a:lnSpc>
                <a:spcPts val="5236"/>
              </a:lnSpc>
            </a:pPr>
            <a:r>
              <a:rPr lang="en-US" sz="2800" spc="190">
                <a:solidFill>
                  <a:srgbClr val="0F0E0C"/>
                </a:solidFill>
                <a:latin typeface="Barlow"/>
                <a:ea typeface="Barlow"/>
                <a:cs typeface="Barlow"/>
                <a:sym typeface="Barlow"/>
              </a:rPr>
              <a:t>CB.AI.U4AIM24007- ARNITA N CB.AI.U4AIM24021- THANMAI SAI K CB.AI.U4AIM24035- SAI PRANAVI R CB.AI.U4AIM24040- SHREENIDHI G</a:t>
            </a:r>
          </a:p>
          <a:p>
            <a:pPr algn="l">
              <a:lnSpc>
                <a:spcPts val="5236"/>
              </a:lnSpc>
            </a:pPr>
          </a:p>
        </p:txBody>
      </p:sp>
      <p:sp>
        <p:nvSpPr>
          <p:cNvPr name="TextBox 4" id="4"/>
          <p:cNvSpPr txBox="true"/>
          <p:nvPr/>
        </p:nvSpPr>
        <p:spPr>
          <a:xfrm rot="0">
            <a:off x="14247335" y="7834572"/>
            <a:ext cx="5753905" cy="182625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41"/>
              </a:lnSpc>
            </a:pPr>
            <a:r>
              <a:rPr lang="en-US" b="true" sz="2764">
                <a:solidFill>
                  <a:srgbClr val="000000"/>
                </a:solidFill>
                <a:latin typeface="Barlow Bold"/>
                <a:ea typeface="Barlow Bold"/>
                <a:cs typeface="Barlow Bold"/>
                <a:sym typeface="Barlow Bold"/>
              </a:rPr>
              <a:t>FACULTY :</a:t>
            </a:r>
            <a:r>
              <a:rPr lang="en-US" sz="2764">
                <a:solidFill>
                  <a:srgbClr val="000000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</a:p>
          <a:p>
            <a:pPr algn="l">
              <a:lnSpc>
                <a:spcPts val="3041"/>
              </a:lnSpc>
            </a:pPr>
          </a:p>
          <a:p>
            <a:pPr algn="l">
              <a:lnSpc>
                <a:spcPts val="4534"/>
              </a:lnSpc>
            </a:pPr>
            <a:r>
              <a:rPr lang="en-US" sz="2764">
                <a:solidFill>
                  <a:srgbClr val="000000"/>
                </a:solidFill>
                <a:latin typeface="Barlow"/>
                <a:ea typeface="Barlow"/>
                <a:cs typeface="Barlow"/>
                <a:sym typeface="Barlow"/>
              </a:rPr>
              <a:t>Dr. SnigdhaTanu Acharya</a:t>
            </a:r>
          </a:p>
          <a:p>
            <a:pPr algn="l">
              <a:lnSpc>
                <a:spcPts val="4534"/>
              </a:lnSpc>
            </a:pPr>
            <a:r>
              <a:rPr lang="en-US" sz="2764">
                <a:solidFill>
                  <a:srgbClr val="000000"/>
                </a:solidFill>
                <a:latin typeface="Barlow"/>
                <a:ea typeface="Barlow"/>
                <a:cs typeface="Barlow"/>
                <a:sym typeface="Barlow"/>
              </a:rPr>
              <a:t>Dr. Amrutha V</a:t>
            </a:r>
          </a:p>
        </p:txBody>
      </p:sp>
      <p:sp>
        <p:nvSpPr>
          <p:cNvPr name="Freeform 5" id="5"/>
          <p:cNvSpPr/>
          <p:nvPr/>
        </p:nvSpPr>
        <p:spPr>
          <a:xfrm flipH="false" flipV="false" rot="0">
            <a:off x="120082" y="0"/>
            <a:ext cx="5182081" cy="1151573"/>
          </a:xfrm>
          <a:custGeom>
            <a:avLst/>
            <a:gdLst/>
            <a:ahLst/>
            <a:cxnLst/>
            <a:rect r="r" b="b" t="t" l="l"/>
            <a:pathLst>
              <a:path h="1151573" w="5182081">
                <a:moveTo>
                  <a:pt x="0" y="0"/>
                </a:moveTo>
                <a:lnTo>
                  <a:pt x="5182081" y="0"/>
                </a:lnTo>
                <a:lnTo>
                  <a:pt x="5182081" y="1151573"/>
                </a:lnTo>
                <a:lnTo>
                  <a:pt x="0" y="115157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2433905" y="2053952"/>
            <a:ext cx="13420191" cy="121729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4949"/>
              </a:lnSpc>
              <a:spcBef>
                <a:spcPct val="0"/>
              </a:spcBef>
            </a:pPr>
            <a:r>
              <a:rPr lang="en-US" sz="3299" spc="13">
                <a:solidFill>
                  <a:srgbClr val="000000"/>
                </a:solidFill>
                <a:latin typeface="Barlow"/>
                <a:ea typeface="Barlow"/>
                <a:cs typeface="Barlow"/>
                <a:sym typeface="Barlow"/>
              </a:rPr>
              <a:t>  Introduction to NN, CNN and GNN (24AIM113) &amp; Analog System Design (24AIM114)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7259300" y="364267"/>
            <a:ext cx="394618" cy="4516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88"/>
              </a:lnSpc>
              <a:spcBef>
                <a:spcPct val="0"/>
              </a:spcBef>
            </a:pPr>
            <a:r>
              <a:rPr lang="en-US" b="true" sz="3171" spc="-63">
                <a:solidFill>
                  <a:srgbClr val="000000"/>
                </a:solidFill>
                <a:latin typeface="Barlow Bold"/>
                <a:ea typeface="Barlow Bold"/>
                <a:cs typeface="Barlow Bold"/>
                <a:sym typeface="Barlow Bold"/>
              </a:rPr>
              <a:t>01</a:t>
            </a:r>
          </a:p>
        </p:txBody>
      </p:sp>
      <p:sp>
        <p:nvSpPr>
          <p:cNvPr name="AutoShape 8" id="8"/>
          <p:cNvSpPr/>
          <p:nvPr/>
        </p:nvSpPr>
        <p:spPr>
          <a:xfrm flipV="true">
            <a:off x="5302163" y="575787"/>
            <a:ext cx="11522585" cy="19050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9" id="9"/>
          <p:cNvSpPr txBox="true"/>
          <p:nvPr/>
        </p:nvSpPr>
        <p:spPr>
          <a:xfrm rot="0">
            <a:off x="120082" y="5813276"/>
            <a:ext cx="3216950" cy="4908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739"/>
              </a:lnSpc>
              <a:spcBef>
                <a:spcPct val="0"/>
              </a:spcBef>
            </a:pPr>
            <a:r>
              <a:rPr lang="en-US" b="true" sz="3399" spc="-67">
                <a:solidFill>
                  <a:srgbClr val="000000"/>
                </a:solidFill>
                <a:latin typeface="Barlow Bold"/>
                <a:ea typeface="Barlow Bold"/>
                <a:cs typeface="Barlow Bold"/>
                <a:sym typeface="Barlow Bold"/>
              </a:rPr>
              <a:t>TEAM MEMBERS :</a:t>
            </a:r>
          </a:p>
        </p:txBody>
      </p:sp>
      <p:sp>
        <p:nvSpPr>
          <p:cNvPr name="AutoShape 10" id="10"/>
          <p:cNvSpPr/>
          <p:nvPr/>
        </p:nvSpPr>
        <p:spPr>
          <a:xfrm>
            <a:off x="8505341" y="5162550"/>
            <a:ext cx="1194308" cy="0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5E2E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20082" y="0"/>
            <a:ext cx="5182081" cy="1151573"/>
          </a:xfrm>
          <a:custGeom>
            <a:avLst/>
            <a:gdLst/>
            <a:ahLst/>
            <a:cxnLst/>
            <a:rect r="r" b="b" t="t" l="l"/>
            <a:pathLst>
              <a:path h="1151573" w="5182081">
                <a:moveTo>
                  <a:pt x="0" y="0"/>
                </a:moveTo>
                <a:lnTo>
                  <a:pt x="5182081" y="0"/>
                </a:lnTo>
                <a:lnTo>
                  <a:pt x="5182081" y="1151573"/>
                </a:lnTo>
                <a:lnTo>
                  <a:pt x="0" y="115157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7259300" y="364267"/>
            <a:ext cx="394618" cy="4516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88"/>
              </a:lnSpc>
              <a:spcBef>
                <a:spcPct val="0"/>
              </a:spcBef>
            </a:pPr>
            <a:r>
              <a:rPr lang="en-US" b="true" sz="3171" spc="-63">
                <a:solidFill>
                  <a:srgbClr val="000000"/>
                </a:solidFill>
                <a:latin typeface="Barlow Bold"/>
                <a:ea typeface="Barlow Bold"/>
                <a:cs typeface="Barlow Bold"/>
                <a:sym typeface="Barlow Bold"/>
              </a:rPr>
              <a:t>10</a:t>
            </a:r>
          </a:p>
        </p:txBody>
      </p:sp>
      <p:sp>
        <p:nvSpPr>
          <p:cNvPr name="AutoShape 4" id="4"/>
          <p:cNvSpPr/>
          <p:nvPr/>
        </p:nvSpPr>
        <p:spPr>
          <a:xfrm flipV="true">
            <a:off x="5302163" y="575787"/>
            <a:ext cx="11957137" cy="19050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5" id="5"/>
          <p:cNvSpPr/>
          <p:nvPr/>
        </p:nvSpPr>
        <p:spPr>
          <a:xfrm flipH="false" flipV="false" rot="0">
            <a:off x="740982" y="5288132"/>
            <a:ext cx="6477028" cy="4998868"/>
          </a:xfrm>
          <a:custGeom>
            <a:avLst/>
            <a:gdLst/>
            <a:ahLst/>
            <a:cxnLst/>
            <a:rect r="r" b="b" t="t" l="l"/>
            <a:pathLst>
              <a:path h="4998868" w="6477028">
                <a:moveTo>
                  <a:pt x="0" y="0"/>
                </a:moveTo>
                <a:lnTo>
                  <a:pt x="6477028" y="0"/>
                </a:lnTo>
                <a:lnTo>
                  <a:pt x="6477028" y="4998868"/>
                </a:lnTo>
                <a:lnTo>
                  <a:pt x="0" y="499886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9458567" y="2065849"/>
            <a:ext cx="8195351" cy="6425516"/>
          </a:xfrm>
          <a:custGeom>
            <a:avLst/>
            <a:gdLst/>
            <a:ahLst/>
            <a:cxnLst/>
            <a:rect r="r" b="b" t="t" l="l"/>
            <a:pathLst>
              <a:path h="6425516" w="8195351">
                <a:moveTo>
                  <a:pt x="0" y="0"/>
                </a:moveTo>
                <a:lnTo>
                  <a:pt x="8195351" y="0"/>
                </a:lnTo>
                <a:lnTo>
                  <a:pt x="8195351" y="6425516"/>
                </a:lnTo>
                <a:lnTo>
                  <a:pt x="0" y="6425516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10019419" y="8925900"/>
            <a:ext cx="6539073" cy="664800"/>
          </a:xfrm>
          <a:custGeom>
            <a:avLst/>
            <a:gdLst/>
            <a:ahLst/>
            <a:cxnLst/>
            <a:rect r="r" b="b" t="t" l="l"/>
            <a:pathLst>
              <a:path h="664800" w="6539073">
                <a:moveTo>
                  <a:pt x="0" y="0"/>
                </a:moveTo>
                <a:lnTo>
                  <a:pt x="6539074" y="0"/>
                </a:lnTo>
                <a:lnTo>
                  <a:pt x="6539074" y="664800"/>
                </a:lnTo>
                <a:lnTo>
                  <a:pt x="0" y="66480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-81311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740982" y="1861769"/>
            <a:ext cx="5969490" cy="2716822"/>
          </a:xfrm>
          <a:custGeom>
            <a:avLst/>
            <a:gdLst/>
            <a:ahLst/>
            <a:cxnLst/>
            <a:rect r="r" b="b" t="t" l="l"/>
            <a:pathLst>
              <a:path h="2716822" w="5969490">
                <a:moveTo>
                  <a:pt x="0" y="0"/>
                </a:moveTo>
                <a:lnTo>
                  <a:pt x="5969490" y="0"/>
                </a:lnTo>
                <a:lnTo>
                  <a:pt x="5969490" y="2716822"/>
                </a:lnTo>
                <a:lnTo>
                  <a:pt x="0" y="2716822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-1018" r="0" b="-1018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120082" y="1190327"/>
            <a:ext cx="5501681" cy="4606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598"/>
              </a:lnSpc>
              <a:spcBef>
                <a:spcPct val="0"/>
              </a:spcBef>
            </a:pPr>
            <a:r>
              <a:rPr lang="en-US" b="true" sz="3271" spc="-65">
                <a:solidFill>
                  <a:srgbClr val="000000"/>
                </a:solidFill>
                <a:latin typeface="Barlow Bold"/>
                <a:ea typeface="Barlow Bold"/>
                <a:cs typeface="Barlow Bold"/>
                <a:sym typeface="Barlow Bold"/>
              </a:rPr>
              <a:t> HYPER TUNING PARAMETERS: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244505" y="4717324"/>
            <a:ext cx="3267551" cy="4606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598"/>
              </a:lnSpc>
              <a:spcBef>
                <a:spcPct val="0"/>
              </a:spcBef>
            </a:pPr>
            <a:r>
              <a:rPr lang="en-US" b="true" sz="3271" spc="-65">
                <a:solidFill>
                  <a:srgbClr val="000000"/>
                </a:solidFill>
                <a:latin typeface="Barlow Bold"/>
                <a:ea typeface="Barlow Bold"/>
                <a:cs typeface="Barlow Bold"/>
                <a:sym typeface="Barlow Bold"/>
              </a:rPr>
              <a:t> EPOCHS VS LOSS: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8561274" y="1434940"/>
            <a:ext cx="6331863" cy="4606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598"/>
              </a:lnSpc>
              <a:spcBef>
                <a:spcPct val="0"/>
              </a:spcBef>
            </a:pPr>
            <a:r>
              <a:rPr lang="en-US" b="true" sz="3271" spc="-65">
                <a:solidFill>
                  <a:srgbClr val="000000"/>
                </a:solidFill>
                <a:latin typeface="Barlow Bold"/>
                <a:ea typeface="Barlow Bold"/>
                <a:cs typeface="Barlow Bold"/>
                <a:sym typeface="Barlow Bold"/>
              </a:rPr>
              <a:t> ACCURACY AND LEARNING CURVE: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5E2E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20082" y="0"/>
            <a:ext cx="5182081" cy="1151573"/>
          </a:xfrm>
          <a:custGeom>
            <a:avLst/>
            <a:gdLst/>
            <a:ahLst/>
            <a:cxnLst/>
            <a:rect r="r" b="b" t="t" l="l"/>
            <a:pathLst>
              <a:path h="1151573" w="5182081">
                <a:moveTo>
                  <a:pt x="0" y="0"/>
                </a:moveTo>
                <a:lnTo>
                  <a:pt x="5182081" y="0"/>
                </a:lnTo>
                <a:lnTo>
                  <a:pt x="5182081" y="1151573"/>
                </a:lnTo>
                <a:lnTo>
                  <a:pt x="0" y="115157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7259330" y="566262"/>
            <a:ext cx="559542" cy="4516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88"/>
              </a:lnSpc>
              <a:spcBef>
                <a:spcPct val="0"/>
              </a:spcBef>
            </a:pPr>
            <a:r>
              <a:rPr lang="en-US" b="true" sz="3171" spc="-63">
                <a:solidFill>
                  <a:srgbClr val="000000"/>
                </a:solidFill>
                <a:latin typeface="Barlow Bold"/>
                <a:ea typeface="Barlow Bold"/>
                <a:cs typeface="Barlow Bold"/>
                <a:sym typeface="Barlow Bold"/>
              </a:rPr>
              <a:t>02</a:t>
            </a:r>
          </a:p>
        </p:txBody>
      </p:sp>
      <p:sp>
        <p:nvSpPr>
          <p:cNvPr name="AutoShape 4" id="4"/>
          <p:cNvSpPr/>
          <p:nvPr/>
        </p:nvSpPr>
        <p:spPr>
          <a:xfrm flipV="true">
            <a:off x="5302193" y="777782"/>
            <a:ext cx="11957137" cy="19050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5" id="5"/>
          <p:cNvSpPr txBox="true"/>
          <p:nvPr/>
        </p:nvSpPr>
        <p:spPr>
          <a:xfrm rot="0">
            <a:off x="504469" y="1430411"/>
            <a:ext cx="3665696" cy="6489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060"/>
              </a:lnSpc>
              <a:spcBef>
                <a:spcPct val="0"/>
              </a:spcBef>
            </a:pPr>
            <a:r>
              <a:rPr lang="en-US" b="true" sz="4600" spc="-92">
                <a:solidFill>
                  <a:srgbClr val="000000"/>
                </a:solidFill>
                <a:latin typeface="Barlow Bold"/>
                <a:ea typeface="Barlow Bold"/>
                <a:cs typeface="Barlow Bold"/>
                <a:sym typeface="Barlow Bold"/>
              </a:rPr>
              <a:t> STRAIGHT UP: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778478" y="2288931"/>
            <a:ext cx="16480822" cy="103568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160"/>
              </a:lnSpc>
            </a:pPr>
            <a:r>
              <a:rPr lang="en-US" sz="3200" spc="-64" b="true">
                <a:solidFill>
                  <a:srgbClr val="000000"/>
                </a:solidFill>
                <a:latin typeface="Barlow Bold"/>
                <a:ea typeface="Barlow Bold"/>
                <a:cs typeface="Barlow Bold"/>
                <a:sym typeface="Barlow Bold"/>
              </a:rPr>
              <a:t> </a:t>
            </a:r>
            <a:r>
              <a:rPr lang="en-US" sz="3200" spc="-64">
                <a:solidFill>
                  <a:srgbClr val="000000"/>
                </a:solidFill>
                <a:latin typeface="Barlow"/>
                <a:ea typeface="Barlow"/>
                <a:cs typeface="Barlow"/>
                <a:sym typeface="Barlow"/>
              </a:rPr>
              <a:t>This is designed to monitor and classify back posture using an MPU6050 IMU sensor and an ESP32 microcontroller.  </a:t>
            </a:r>
          </a:p>
        </p:txBody>
      </p:sp>
      <p:sp>
        <p:nvSpPr>
          <p:cNvPr name="Freeform 7" id="7"/>
          <p:cNvSpPr/>
          <p:nvPr/>
        </p:nvSpPr>
        <p:spPr>
          <a:xfrm flipH="false" flipV="false" rot="0">
            <a:off x="11280587" y="3199455"/>
            <a:ext cx="4548888" cy="4548888"/>
          </a:xfrm>
          <a:custGeom>
            <a:avLst/>
            <a:gdLst/>
            <a:ahLst/>
            <a:cxnLst/>
            <a:rect r="r" b="b" t="t" l="l"/>
            <a:pathLst>
              <a:path h="4548888" w="4548888">
                <a:moveTo>
                  <a:pt x="0" y="0"/>
                </a:moveTo>
                <a:lnTo>
                  <a:pt x="4548888" y="0"/>
                </a:lnTo>
                <a:lnTo>
                  <a:pt x="4548888" y="4548888"/>
                </a:lnTo>
                <a:lnTo>
                  <a:pt x="0" y="454888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555308" y="3610365"/>
            <a:ext cx="4799529" cy="6489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060"/>
              </a:lnSpc>
              <a:spcBef>
                <a:spcPct val="0"/>
              </a:spcBef>
            </a:pPr>
            <a:r>
              <a:rPr lang="en-US" b="true" sz="4600" spc="-92">
                <a:solidFill>
                  <a:srgbClr val="000000"/>
                </a:solidFill>
                <a:latin typeface="Barlow Bold"/>
                <a:ea typeface="Barlow Bold"/>
                <a:cs typeface="Barlow Bold"/>
                <a:sym typeface="Barlow Bold"/>
              </a:rPr>
              <a:t> Components used: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582516" y="4516511"/>
            <a:ext cx="4663916" cy="95738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723"/>
              </a:lnSpc>
            </a:pPr>
            <a:r>
              <a:rPr lang="en-US" sz="3384" spc="-67">
                <a:solidFill>
                  <a:srgbClr val="000000"/>
                </a:solidFill>
                <a:latin typeface="Barlow"/>
                <a:ea typeface="Barlow"/>
                <a:cs typeface="Barlow"/>
                <a:sym typeface="Barlow"/>
              </a:rPr>
              <a:t>  1. ESP-32 microcontroller</a:t>
            </a:r>
          </a:p>
          <a:p>
            <a:pPr algn="ctr">
              <a:lnSpc>
                <a:spcPts val="3723"/>
              </a:lnSpc>
              <a:spcBef>
                <a:spcPct val="0"/>
              </a:spcBef>
            </a:pPr>
            <a:r>
              <a:rPr lang="en-US" sz="3384" spc="-67">
                <a:solidFill>
                  <a:srgbClr val="000000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684791" y="5149096"/>
            <a:ext cx="2229684" cy="5734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620"/>
              </a:lnSpc>
            </a:pPr>
            <a:r>
              <a:rPr lang="en-US" sz="3300">
                <a:solidFill>
                  <a:srgbClr val="000000"/>
                </a:solidFill>
                <a:latin typeface="Barlow"/>
                <a:ea typeface="Barlow"/>
                <a:cs typeface="Barlow"/>
                <a:sym typeface="Barlow"/>
              </a:rPr>
              <a:t> 2.MPU 6050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706577" y="5884426"/>
            <a:ext cx="3261479" cy="5734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620"/>
              </a:lnSpc>
            </a:pPr>
            <a:r>
              <a:rPr lang="en-US" sz="3300">
                <a:solidFill>
                  <a:srgbClr val="000000"/>
                </a:solidFill>
                <a:latin typeface="Barlow"/>
                <a:ea typeface="Barlow"/>
                <a:cs typeface="Barlow"/>
                <a:sym typeface="Barlow"/>
              </a:rPr>
              <a:t> 3.Vibration motor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684791" y="6629281"/>
            <a:ext cx="1328857" cy="5803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 4.Belt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5E2E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20082" y="0"/>
            <a:ext cx="5182081" cy="1151573"/>
          </a:xfrm>
          <a:custGeom>
            <a:avLst/>
            <a:gdLst/>
            <a:ahLst/>
            <a:cxnLst/>
            <a:rect r="r" b="b" t="t" l="l"/>
            <a:pathLst>
              <a:path h="1151573" w="5182081">
                <a:moveTo>
                  <a:pt x="0" y="0"/>
                </a:moveTo>
                <a:lnTo>
                  <a:pt x="5182081" y="0"/>
                </a:lnTo>
                <a:lnTo>
                  <a:pt x="5182081" y="1151573"/>
                </a:lnTo>
                <a:lnTo>
                  <a:pt x="0" y="115157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7259330" y="566262"/>
            <a:ext cx="559542" cy="4516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88"/>
              </a:lnSpc>
              <a:spcBef>
                <a:spcPct val="0"/>
              </a:spcBef>
            </a:pPr>
            <a:r>
              <a:rPr lang="en-US" b="true" sz="3171" spc="-63">
                <a:solidFill>
                  <a:srgbClr val="000000"/>
                </a:solidFill>
                <a:latin typeface="Barlow Bold"/>
                <a:ea typeface="Barlow Bold"/>
                <a:cs typeface="Barlow Bold"/>
                <a:sym typeface="Barlow Bold"/>
              </a:rPr>
              <a:t>03</a:t>
            </a:r>
          </a:p>
        </p:txBody>
      </p:sp>
      <p:sp>
        <p:nvSpPr>
          <p:cNvPr name="AutoShape 4" id="4"/>
          <p:cNvSpPr/>
          <p:nvPr/>
        </p:nvSpPr>
        <p:spPr>
          <a:xfrm flipV="true">
            <a:off x="5302193" y="777782"/>
            <a:ext cx="11957137" cy="19050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graphicFrame>
        <p:nvGraphicFramePr>
          <p:cNvPr name="Table 5" id="5"/>
          <p:cNvGraphicFramePr>
            <a:graphicFrameLocks noGrp="true"/>
          </p:cNvGraphicFramePr>
          <p:nvPr/>
        </p:nvGraphicFramePr>
        <p:xfrm>
          <a:off x="809010" y="2418562"/>
          <a:ext cx="17009862" cy="6674031"/>
        </p:xfrm>
        <a:graphic>
          <a:graphicData uri="http://schemas.openxmlformats.org/drawingml/2006/table">
            <a:tbl>
              <a:tblPr/>
              <a:tblGrid>
                <a:gridCol w="1210122"/>
                <a:gridCol w="7370740"/>
                <a:gridCol w="8429000"/>
              </a:tblGrid>
              <a:tr h="1130403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219"/>
                        </a:lnSpc>
                        <a:defRPr/>
                      </a:pPr>
                      <a:r>
                        <a:rPr lang="en-US" sz="2299" b="true">
                          <a:solidFill>
                            <a:srgbClr val="000000"/>
                          </a:solidFill>
                          <a:latin typeface="Barlow Bold"/>
                          <a:ea typeface="Barlow Bold"/>
                          <a:cs typeface="Barlow Bold"/>
                          <a:sym typeface="Barlow Bold"/>
                        </a:rPr>
                        <a:t>SI.NO.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899"/>
                        </a:lnSpc>
                        <a:defRPr/>
                      </a:pPr>
                      <a:r>
                        <a:rPr lang="en-US" sz="3499" b="true">
                          <a:solidFill>
                            <a:srgbClr val="000000"/>
                          </a:solidFill>
                          <a:latin typeface="Barlow Bold"/>
                          <a:ea typeface="Barlow Bold"/>
                          <a:cs typeface="Barlow Bold"/>
                          <a:sym typeface="Barlow Bold"/>
                        </a:rPr>
                        <a:t>Challenges Encountered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5319"/>
                        </a:lnSpc>
                        <a:defRPr/>
                      </a:pPr>
                      <a:r>
                        <a:rPr lang="en-US" sz="3799" b="true">
                          <a:solidFill>
                            <a:srgbClr val="000000"/>
                          </a:solidFill>
                          <a:latin typeface="Barlow Bold"/>
                          <a:ea typeface="Barlow Bold"/>
                          <a:cs typeface="Barlow Bold"/>
                          <a:sym typeface="Barlow Bold"/>
                        </a:rPr>
                        <a:t>Solution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551793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479"/>
                        </a:lnSpc>
                        <a:defRPr/>
                      </a:pPr>
                      <a:r>
                        <a:rPr lang="en-US" sz="3199" b="true">
                          <a:solidFill>
                            <a:srgbClr val="000000"/>
                          </a:solidFill>
                          <a:latin typeface="Barlow Bold"/>
                          <a:ea typeface="Barlow Bold"/>
                          <a:cs typeface="Barlow Bold"/>
                          <a:sym typeface="Barlow Bold"/>
                        </a:rPr>
                        <a:t>1.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639"/>
                        </a:lnSpc>
                        <a:defRPr/>
                      </a:pPr>
                      <a:r>
                        <a:rPr lang="en-US" sz="2599">
                          <a:solidFill>
                            <a:srgbClr val="000000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We faced a problem in finding the suitable board for ESP32 in the Arduino IDE.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639"/>
                        </a:lnSpc>
                        <a:defRPr/>
                      </a:pPr>
                      <a:r>
                        <a:rPr lang="en-US" sz="2599">
                          <a:solidFill>
                            <a:srgbClr val="000000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We are able to figure it out from Github links, Sent by lab assistant.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289545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479"/>
                        </a:lnSpc>
                        <a:defRPr/>
                      </a:pPr>
                      <a:r>
                        <a:rPr lang="en-US" sz="3199" b="true">
                          <a:solidFill>
                            <a:srgbClr val="000000"/>
                          </a:solidFill>
                          <a:latin typeface="Barlow Bold"/>
                          <a:ea typeface="Barlow Bold"/>
                          <a:cs typeface="Barlow Bold"/>
                          <a:sym typeface="Barlow Bold"/>
                        </a:rPr>
                        <a:t>2.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639"/>
                        </a:lnSpc>
                        <a:defRPr/>
                      </a:pPr>
                      <a:r>
                        <a:rPr lang="en-US" sz="2599">
                          <a:solidFill>
                            <a:srgbClr val="000000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We faced a problem in selecting suitable IMU sensor whether it is MPU6050 OR MPU9050.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639"/>
                        </a:lnSpc>
                        <a:defRPr/>
                      </a:pPr>
                      <a:r>
                        <a:rPr lang="en-US" sz="2599">
                          <a:solidFill>
                            <a:srgbClr val="000000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The MPU9050 includes a magnetometer in addition to the 6-axis accelerometer and gyroscope, which is not required for our project. Therefore, we chose the MPU6050.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702290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479"/>
                        </a:lnSpc>
                        <a:defRPr/>
                      </a:pPr>
                      <a:r>
                        <a:rPr lang="en-US" sz="3199" b="true">
                          <a:solidFill>
                            <a:srgbClr val="000000"/>
                          </a:solidFill>
                          <a:latin typeface="Barlow Bold"/>
                          <a:ea typeface="Barlow Bold"/>
                          <a:cs typeface="Barlow Bold"/>
                          <a:sym typeface="Barlow Bold"/>
                        </a:rPr>
                        <a:t>3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639"/>
                        </a:lnSpc>
                        <a:defRPr/>
                      </a:pPr>
                      <a:r>
                        <a:rPr lang="en-US" sz="2599">
                          <a:solidFill>
                            <a:srgbClr val="000000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We were unable to connect the ESP32 to the Arduino IDE via Bluetooth.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639"/>
                        </a:lnSpc>
                        <a:defRPr/>
                      </a:pPr>
                      <a:r>
                        <a:rPr lang="en-US" sz="2599">
                          <a:solidFill>
                            <a:srgbClr val="000000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For now we are using USB cable in place of bluetooth connection.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name="TextBox 6" id="6"/>
          <p:cNvSpPr txBox="true"/>
          <p:nvPr/>
        </p:nvSpPr>
        <p:spPr>
          <a:xfrm rot="0">
            <a:off x="248702" y="1381208"/>
            <a:ext cx="4541877" cy="72199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879"/>
              </a:lnSpc>
            </a:pPr>
            <a:r>
              <a:rPr lang="en-US" sz="4199" b="true">
                <a:solidFill>
                  <a:srgbClr val="000000"/>
                </a:solidFill>
                <a:latin typeface="Barlow Bold"/>
                <a:ea typeface="Barlow Bold"/>
                <a:cs typeface="Barlow Bold"/>
                <a:sym typeface="Barlow Bold"/>
              </a:rPr>
              <a:t>PROBLEMS FACED: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5E2E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20082" y="0"/>
            <a:ext cx="5182081" cy="1151573"/>
          </a:xfrm>
          <a:custGeom>
            <a:avLst/>
            <a:gdLst/>
            <a:ahLst/>
            <a:cxnLst/>
            <a:rect r="r" b="b" t="t" l="l"/>
            <a:pathLst>
              <a:path h="1151573" w="5182081">
                <a:moveTo>
                  <a:pt x="0" y="0"/>
                </a:moveTo>
                <a:lnTo>
                  <a:pt x="5182081" y="0"/>
                </a:lnTo>
                <a:lnTo>
                  <a:pt x="5182081" y="1151573"/>
                </a:lnTo>
                <a:lnTo>
                  <a:pt x="0" y="115157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7259300" y="364267"/>
            <a:ext cx="559542" cy="4516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88"/>
              </a:lnSpc>
              <a:spcBef>
                <a:spcPct val="0"/>
              </a:spcBef>
            </a:pPr>
            <a:r>
              <a:rPr lang="en-US" b="true" sz="3171" spc="-63">
                <a:solidFill>
                  <a:srgbClr val="000000"/>
                </a:solidFill>
                <a:latin typeface="Barlow Bold"/>
                <a:ea typeface="Barlow Bold"/>
                <a:cs typeface="Barlow Bold"/>
                <a:sym typeface="Barlow Bold"/>
              </a:rPr>
              <a:t>04</a:t>
            </a:r>
          </a:p>
        </p:txBody>
      </p:sp>
      <p:sp>
        <p:nvSpPr>
          <p:cNvPr name="AutoShape 4" id="4"/>
          <p:cNvSpPr/>
          <p:nvPr/>
        </p:nvSpPr>
        <p:spPr>
          <a:xfrm flipV="true">
            <a:off x="5302163" y="575787"/>
            <a:ext cx="11957137" cy="19050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graphicFrame>
        <p:nvGraphicFramePr>
          <p:cNvPr name="Table 5" id="5"/>
          <p:cNvGraphicFramePr>
            <a:graphicFrameLocks noGrp="true"/>
          </p:cNvGraphicFramePr>
          <p:nvPr/>
        </p:nvGraphicFramePr>
        <p:xfrm>
          <a:off x="432898" y="3299719"/>
          <a:ext cx="6428243" cy="6534150"/>
        </p:xfrm>
        <a:graphic>
          <a:graphicData uri="http://schemas.openxmlformats.org/drawingml/2006/table">
            <a:tbl>
              <a:tblPr/>
              <a:tblGrid>
                <a:gridCol w="1580790"/>
                <a:gridCol w="1580790"/>
                <a:gridCol w="1580790"/>
                <a:gridCol w="1685874"/>
              </a:tblGrid>
              <a:tr h="1633538">
                <a:tc>
                  <a:txBody>
                    <a:bodyPr anchor="t" rtlCol="false"/>
                    <a:lstStyle/>
                    <a:p>
                      <a:pPr algn="l" marL="0" indent="0" lvl="0">
                        <a:lnSpc>
                          <a:spcPts val="3220"/>
                        </a:lnSpc>
                        <a:spcBef>
                          <a:spcPct val="0"/>
                        </a:spcBef>
                        <a:defRPr/>
                      </a:pPr>
                      <a:r>
                        <a:rPr lang="en-US" b="true" sz="2300" strike="noStrike" u="none">
                          <a:solidFill>
                            <a:srgbClr val="000000"/>
                          </a:solidFill>
                          <a:latin typeface="Barlow Bold"/>
                          <a:ea typeface="Barlow Bold"/>
                          <a:cs typeface="Barlow Bold"/>
                          <a:sym typeface="Barlow Bold"/>
                        </a:rPr>
                        <a:t>Sensor Position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 marL="0" indent="0" lvl="0">
                        <a:lnSpc>
                          <a:spcPts val="3220"/>
                        </a:lnSpc>
                        <a:spcBef>
                          <a:spcPct val="0"/>
                        </a:spcBef>
                        <a:defRPr/>
                      </a:pPr>
                      <a:r>
                        <a:rPr lang="en-US" b="true" sz="2300" strike="noStrike" u="none">
                          <a:solidFill>
                            <a:srgbClr val="000000"/>
                          </a:solidFill>
                          <a:latin typeface="Barlow Bold"/>
                          <a:ea typeface="Barlow Bold"/>
                          <a:cs typeface="Barlow Bold"/>
                          <a:sym typeface="Barlow Bold"/>
                        </a:rPr>
                        <a:t>Angle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 marL="0" indent="0" lvl="0">
                        <a:lnSpc>
                          <a:spcPts val="3220"/>
                        </a:lnSpc>
                        <a:spcBef>
                          <a:spcPct val="0"/>
                        </a:spcBef>
                        <a:defRPr/>
                      </a:pPr>
                      <a:r>
                        <a:rPr lang="en-US" b="true" sz="2300" strike="noStrike" u="none">
                          <a:solidFill>
                            <a:srgbClr val="000000"/>
                          </a:solidFill>
                          <a:latin typeface="Barlow Bold"/>
                          <a:ea typeface="Barlow Bold"/>
                          <a:cs typeface="Barlow Bold"/>
                          <a:sym typeface="Barlow Bold"/>
                        </a:rPr>
                        <a:t>Good Posture Range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 marL="0" indent="0" lvl="0">
                        <a:lnSpc>
                          <a:spcPts val="3220"/>
                        </a:lnSpc>
                        <a:spcBef>
                          <a:spcPct val="0"/>
                        </a:spcBef>
                        <a:defRPr/>
                      </a:pPr>
                      <a:r>
                        <a:rPr lang="en-US" b="true" sz="2300" strike="noStrike" u="none">
                          <a:solidFill>
                            <a:srgbClr val="000000"/>
                          </a:solidFill>
                          <a:latin typeface="Barlow Bold"/>
                          <a:ea typeface="Barlow Bold"/>
                          <a:cs typeface="Barlow Bold"/>
                          <a:sym typeface="Barlow Bold"/>
                        </a:rPr>
                        <a:t>Bad Posture Range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633538">
                <a:tc>
                  <a:txBody>
                    <a:bodyPr anchor="t" rtlCol="false"/>
                    <a:lstStyle/>
                    <a:p>
                      <a:pPr algn="l" marL="0" indent="0" lvl="0">
                        <a:lnSpc>
                          <a:spcPts val="3220"/>
                        </a:lnSpc>
                        <a:spcBef>
                          <a:spcPct val="0"/>
                        </a:spcBef>
                        <a:defRPr/>
                      </a:pPr>
                      <a:r>
                        <a:rPr lang="en-US" sz="2300" strike="noStrike" u="none">
                          <a:solidFill>
                            <a:srgbClr val="000000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Upper Thoracic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 marL="0" indent="0" lvl="0">
                        <a:lnSpc>
                          <a:spcPts val="3220"/>
                        </a:lnSpc>
                        <a:spcBef>
                          <a:spcPct val="0"/>
                        </a:spcBef>
                        <a:defRPr/>
                      </a:pPr>
                      <a:r>
                        <a:rPr lang="en-US" sz="2300" strike="noStrike" u="none">
                          <a:solidFill>
                            <a:srgbClr val="000000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Pitch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 marL="0" indent="0" lvl="0">
                        <a:lnSpc>
                          <a:spcPts val="3220"/>
                        </a:lnSpc>
                        <a:spcBef>
                          <a:spcPct val="0"/>
                        </a:spcBef>
                        <a:defRPr/>
                      </a:pPr>
                      <a:r>
                        <a:rPr lang="en-US" sz="2300" strike="noStrike" u="none">
                          <a:solidFill>
                            <a:srgbClr val="000000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-5° to +5°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 marL="0" indent="0" lvl="0">
                        <a:lnSpc>
                          <a:spcPts val="3220"/>
                        </a:lnSpc>
                        <a:spcBef>
                          <a:spcPct val="0"/>
                        </a:spcBef>
                        <a:defRPr/>
                      </a:pPr>
                      <a:r>
                        <a:rPr lang="en-US" sz="2300" strike="noStrike" u="none">
                          <a:solidFill>
                            <a:srgbClr val="000000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&gt; +15° (Forward Slouch)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633538"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220"/>
                        </a:lnSpc>
                        <a:defRPr/>
                      </a:pPr>
                      <a:r>
                        <a:rPr lang="en-US" sz="2300">
                          <a:solidFill>
                            <a:srgbClr val="000000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Upper Thoracic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 marL="0" indent="0" lvl="0">
                        <a:lnSpc>
                          <a:spcPts val="3220"/>
                        </a:lnSpc>
                        <a:spcBef>
                          <a:spcPct val="0"/>
                        </a:spcBef>
                        <a:defRPr/>
                      </a:pPr>
                      <a:r>
                        <a:rPr lang="en-US" sz="2300" strike="noStrike" u="none">
                          <a:solidFill>
                            <a:srgbClr val="000000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Roll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 marL="0" indent="0" lvl="0">
                        <a:lnSpc>
                          <a:spcPts val="3220"/>
                        </a:lnSpc>
                        <a:spcBef>
                          <a:spcPct val="0"/>
                        </a:spcBef>
                        <a:defRPr/>
                      </a:pPr>
                      <a:r>
                        <a:rPr lang="en-US" sz="2300" strike="noStrike" u="none">
                          <a:solidFill>
                            <a:srgbClr val="000000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-3° to +3°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 marL="0" indent="0" lvl="0">
                        <a:lnSpc>
                          <a:spcPts val="3220"/>
                        </a:lnSpc>
                        <a:spcBef>
                          <a:spcPct val="0"/>
                        </a:spcBef>
                        <a:defRPr/>
                      </a:pPr>
                      <a:r>
                        <a:rPr lang="en-US" sz="2300" strike="noStrike" u="none">
                          <a:solidFill>
                            <a:srgbClr val="000000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&gt; ±10° (Lateral Lean)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633538">
                <a:tc>
                  <a:txBody>
                    <a:bodyPr anchor="t" rtlCol="false"/>
                    <a:lstStyle/>
                    <a:p>
                      <a:pPr algn="l" marL="0" indent="0" lvl="0">
                        <a:lnSpc>
                          <a:spcPts val="3220"/>
                        </a:lnSpc>
                        <a:spcBef>
                          <a:spcPct val="0"/>
                        </a:spcBef>
                        <a:defRPr/>
                      </a:pPr>
                      <a:r>
                        <a:rPr lang="en-US" sz="2300" strike="noStrike" u="none">
                          <a:solidFill>
                            <a:srgbClr val="000000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Right Shoulder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 marL="0" indent="0" lvl="0">
                        <a:lnSpc>
                          <a:spcPts val="3220"/>
                        </a:lnSpc>
                        <a:spcBef>
                          <a:spcPct val="0"/>
                        </a:spcBef>
                        <a:defRPr/>
                      </a:pPr>
                      <a:r>
                        <a:rPr lang="en-US" sz="2300" strike="noStrike" u="none">
                          <a:solidFill>
                            <a:srgbClr val="000000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Roll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 marL="0" indent="0" lvl="0">
                        <a:lnSpc>
                          <a:spcPts val="3220"/>
                        </a:lnSpc>
                        <a:spcBef>
                          <a:spcPct val="0"/>
                        </a:spcBef>
                        <a:defRPr/>
                      </a:pPr>
                      <a:r>
                        <a:rPr lang="en-US" sz="2300" strike="noStrike" u="none">
                          <a:solidFill>
                            <a:srgbClr val="000000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-3° to +3°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 marL="0" indent="0" lvl="0">
                        <a:lnSpc>
                          <a:spcPts val="3220"/>
                        </a:lnSpc>
                        <a:spcBef>
                          <a:spcPct val="0"/>
                        </a:spcBef>
                        <a:defRPr/>
                      </a:pPr>
                      <a:r>
                        <a:rPr lang="en-US" sz="2300" strike="noStrike" u="none">
                          <a:solidFill>
                            <a:srgbClr val="000000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&gt; +8° (Shoulder Hike)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name="Freeform 6" id="6"/>
          <p:cNvSpPr/>
          <p:nvPr/>
        </p:nvSpPr>
        <p:spPr>
          <a:xfrm flipH="false" flipV="false" rot="0">
            <a:off x="11877408" y="3177079"/>
            <a:ext cx="3106967" cy="2295351"/>
          </a:xfrm>
          <a:custGeom>
            <a:avLst/>
            <a:gdLst/>
            <a:ahLst/>
            <a:cxnLst/>
            <a:rect r="r" b="b" t="t" l="l"/>
            <a:pathLst>
              <a:path h="2295351" w="3106967">
                <a:moveTo>
                  <a:pt x="0" y="0"/>
                </a:moveTo>
                <a:lnTo>
                  <a:pt x="3106967" y="0"/>
                </a:lnTo>
                <a:lnTo>
                  <a:pt x="3106967" y="2295351"/>
                </a:lnTo>
                <a:lnTo>
                  <a:pt x="0" y="229535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15891920" y="3715873"/>
            <a:ext cx="1367380" cy="1756557"/>
          </a:xfrm>
          <a:custGeom>
            <a:avLst/>
            <a:gdLst/>
            <a:ahLst/>
            <a:cxnLst/>
            <a:rect r="r" b="b" t="t" l="l"/>
            <a:pathLst>
              <a:path h="1756557" w="1367380">
                <a:moveTo>
                  <a:pt x="0" y="0"/>
                </a:moveTo>
                <a:lnTo>
                  <a:pt x="1367380" y="0"/>
                </a:lnTo>
                <a:lnTo>
                  <a:pt x="1367380" y="1756557"/>
                </a:lnTo>
                <a:lnTo>
                  <a:pt x="0" y="1756557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11584710" y="5777230"/>
            <a:ext cx="5807680" cy="4303507"/>
          </a:xfrm>
          <a:custGeom>
            <a:avLst/>
            <a:gdLst/>
            <a:ahLst/>
            <a:cxnLst/>
            <a:rect r="r" b="b" t="t" l="l"/>
            <a:pathLst>
              <a:path h="4303507" w="5807680">
                <a:moveTo>
                  <a:pt x="0" y="0"/>
                </a:moveTo>
                <a:lnTo>
                  <a:pt x="5807680" y="0"/>
                </a:lnTo>
                <a:lnTo>
                  <a:pt x="5807680" y="4303507"/>
                </a:lnTo>
                <a:lnTo>
                  <a:pt x="0" y="4303507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-179" r="0" b="-179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875636" y="1386359"/>
            <a:ext cx="2158960" cy="72199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879"/>
              </a:lnSpc>
            </a:pPr>
            <a:r>
              <a:rPr lang="en-US" sz="4199" b="true">
                <a:solidFill>
                  <a:srgbClr val="000000"/>
                </a:solidFill>
                <a:latin typeface="Barlow Bold"/>
                <a:ea typeface="Barlow Bold"/>
                <a:cs typeface="Barlow Bold"/>
                <a:sym typeface="Barlow Bold"/>
              </a:rPr>
              <a:t>ANGLES: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9474746" y="1853189"/>
            <a:ext cx="7028379" cy="48976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766"/>
              </a:lnSpc>
              <a:spcBef>
                <a:spcPct val="0"/>
              </a:spcBef>
            </a:pPr>
            <a:r>
              <a:rPr lang="en-US" b="true" sz="3423" spc="-68">
                <a:solidFill>
                  <a:srgbClr val="000000"/>
                </a:solidFill>
                <a:latin typeface="Barlow Bold"/>
                <a:ea typeface="Barlow Bold"/>
                <a:cs typeface="Barlow Bold"/>
                <a:sym typeface="Barlow Bold"/>
              </a:rPr>
              <a:t>STEP 2: HOW TO CALCULATE ANGLES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432898" y="2428229"/>
            <a:ext cx="7853528" cy="4945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731"/>
              </a:lnSpc>
              <a:spcBef>
                <a:spcPct val="0"/>
              </a:spcBef>
            </a:pPr>
            <a:r>
              <a:rPr lang="en-US" b="true" sz="3392" spc="-67">
                <a:solidFill>
                  <a:srgbClr val="000000"/>
                </a:solidFill>
                <a:latin typeface="Barlow Bold"/>
                <a:ea typeface="Barlow Bold"/>
                <a:cs typeface="Barlow Bold"/>
                <a:sym typeface="Barlow Bold"/>
              </a:rPr>
              <a:t>STEP 1: RANGE OF VALUES FOR CATEGORY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8286426" y="3572735"/>
            <a:ext cx="2403667" cy="6388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530"/>
              </a:lnSpc>
              <a:spcBef>
                <a:spcPct val="0"/>
              </a:spcBef>
            </a:pPr>
            <a:r>
              <a:rPr lang="en-US" sz="2300" spc="-46">
                <a:solidFill>
                  <a:srgbClr val="000000"/>
                </a:solidFill>
                <a:latin typeface="Barlow"/>
                <a:ea typeface="Barlow"/>
                <a:cs typeface="Barlow"/>
                <a:sym typeface="Barlow"/>
              </a:rPr>
              <a:t>For forward /backward leaning: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8286426" y="4605020"/>
            <a:ext cx="2403667" cy="6388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530"/>
              </a:lnSpc>
              <a:spcBef>
                <a:spcPct val="0"/>
              </a:spcBef>
            </a:pPr>
            <a:r>
              <a:rPr lang="en-US" sz="2300" spc="-46">
                <a:solidFill>
                  <a:srgbClr val="000000"/>
                </a:solidFill>
                <a:latin typeface="Barlow"/>
                <a:ea typeface="Barlow"/>
                <a:cs typeface="Barlow"/>
                <a:sym typeface="Barlow"/>
              </a:rPr>
              <a:t>For side-to-side leaning: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0762898" y="3729898"/>
            <a:ext cx="1355944" cy="3244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530"/>
              </a:lnSpc>
              <a:spcBef>
                <a:spcPct val="0"/>
              </a:spcBef>
            </a:pPr>
            <a:r>
              <a:rPr lang="en-US" sz="2300" spc="-46">
                <a:solidFill>
                  <a:srgbClr val="000000"/>
                </a:solidFill>
                <a:latin typeface="Barlow"/>
                <a:ea typeface="Barlow"/>
                <a:cs typeface="Barlow"/>
                <a:sym typeface="Barlow"/>
              </a:rPr>
              <a:t>Pitch=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0762898" y="4799947"/>
            <a:ext cx="1355944" cy="3244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530"/>
              </a:lnSpc>
              <a:spcBef>
                <a:spcPct val="0"/>
              </a:spcBef>
            </a:pPr>
            <a:r>
              <a:rPr lang="en-US" sz="2300" spc="-46">
                <a:solidFill>
                  <a:srgbClr val="000000"/>
                </a:solidFill>
                <a:latin typeface="Barlow"/>
                <a:ea typeface="Barlow"/>
                <a:cs typeface="Barlow"/>
                <a:sym typeface="Barlow"/>
              </a:rPr>
              <a:t>Roll=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15687581" y="2455751"/>
            <a:ext cx="2335600" cy="9531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530"/>
              </a:lnSpc>
              <a:spcBef>
                <a:spcPct val="0"/>
              </a:spcBef>
            </a:pPr>
            <a:r>
              <a:rPr lang="en-US" sz="2300" spc="-46">
                <a:solidFill>
                  <a:srgbClr val="000000"/>
                </a:solidFill>
                <a:latin typeface="Barlow"/>
                <a:ea typeface="Barlow"/>
                <a:cs typeface="Barlow"/>
                <a:sym typeface="Barlow"/>
              </a:rPr>
              <a:t>Gyroscope data- for inclination angles: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432898" y="9976485"/>
            <a:ext cx="9706510" cy="3105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1260"/>
              </a:lnSpc>
              <a:spcBef>
                <a:spcPct val="0"/>
              </a:spcBef>
            </a:pPr>
            <a:r>
              <a:rPr lang="en-US" sz="900" strike="noStrike" u="none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Source: Malik, Nayyer Nayab, M. Javed Hyder, and Ajmal Shah. "EXPERIMENTAL INVESTIGATION ON TECHNIQUES TO IMPROVE THE ACCURACY OF MPU 6050 FOR TILT MEASUREMENT." JOURNAL OF HARBIN INSTITUTE OF TECHNOLOGY 54.9: 2022.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11877408" y="5927984"/>
            <a:ext cx="2403667" cy="6388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530"/>
              </a:lnSpc>
              <a:spcBef>
                <a:spcPct val="0"/>
              </a:spcBef>
            </a:pPr>
            <a:r>
              <a:rPr lang="en-US" sz="2300" spc="-46">
                <a:solidFill>
                  <a:srgbClr val="000000"/>
                </a:solidFill>
                <a:latin typeface="Barlow"/>
                <a:ea typeface="Barlow"/>
                <a:cs typeface="Barlow"/>
                <a:sym typeface="Barlow"/>
              </a:rPr>
              <a:t>Complementary Filter: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7364781" y="5720080"/>
            <a:ext cx="4219929" cy="375310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96571" indent="-248285" lvl="1">
              <a:lnSpc>
                <a:spcPts val="3358"/>
              </a:lnSpc>
              <a:buFont typeface="Arial"/>
              <a:buChar char="•"/>
            </a:pPr>
            <a:r>
              <a:rPr lang="en-US" sz="2300" spc="-46">
                <a:solidFill>
                  <a:srgbClr val="000000"/>
                </a:solidFill>
                <a:latin typeface="Barlow"/>
                <a:ea typeface="Barlow"/>
                <a:cs typeface="Barlow"/>
                <a:sym typeface="Barlow"/>
              </a:rPr>
              <a:t>L</a:t>
            </a:r>
            <a:r>
              <a:rPr lang="en-US" sz="2300" spc="-46" strike="noStrike" u="none">
                <a:solidFill>
                  <a:srgbClr val="000000"/>
                </a:solidFill>
                <a:latin typeface="Barlow"/>
                <a:ea typeface="Barlow"/>
                <a:cs typeface="Barlow"/>
                <a:sym typeface="Barlow"/>
              </a:rPr>
              <a:t>ow-pass filter:  Reduces accelerometer jitter.</a:t>
            </a:r>
          </a:p>
          <a:p>
            <a:pPr algn="l" marL="496571" indent="-248285" lvl="1">
              <a:lnSpc>
                <a:spcPts val="3358"/>
              </a:lnSpc>
              <a:buFont typeface="Arial"/>
              <a:buChar char="•"/>
            </a:pPr>
            <a:r>
              <a:rPr lang="en-US" sz="2300" spc="-46" strike="noStrike" u="none">
                <a:solidFill>
                  <a:srgbClr val="000000"/>
                </a:solidFill>
                <a:latin typeface="Barlow"/>
                <a:ea typeface="Barlow"/>
                <a:cs typeface="Barlow"/>
                <a:sym typeface="Barlow"/>
              </a:rPr>
              <a:t>H</a:t>
            </a:r>
            <a:r>
              <a:rPr lang="en-US" sz="2300" spc="-46" strike="noStrike" u="none">
                <a:solidFill>
                  <a:srgbClr val="000000"/>
                </a:solidFill>
                <a:latin typeface="Barlow"/>
                <a:ea typeface="Barlow"/>
                <a:cs typeface="Barlow"/>
                <a:sym typeface="Barlow"/>
              </a:rPr>
              <a:t>igh</a:t>
            </a:r>
            <a:r>
              <a:rPr lang="en-US" sz="2300" spc="-46" strike="noStrike" u="none">
                <a:solidFill>
                  <a:srgbClr val="000000"/>
                </a:solidFill>
                <a:latin typeface="Barlow"/>
                <a:ea typeface="Barlow"/>
                <a:cs typeface="Barlow"/>
                <a:sym typeface="Barlow"/>
              </a:rPr>
              <a:t>-</a:t>
            </a:r>
            <a:r>
              <a:rPr lang="en-US" sz="2300" spc="-46" strike="noStrike" u="none">
                <a:solidFill>
                  <a:srgbClr val="000000"/>
                </a:solidFill>
                <a:latin typeface="Barlow"/>
                <a:ea typeface="Barlow"/>
                <a:cs typeface="Barlow"/>
                <a:sym typeface="Barlow"/>
              </a:rPr>
              <a:t>pass filter</a:t>
            </a:r>
            <a:r>
              <a:rPr lang="en-US" sz="2300" spc="-46" strike="noStrike" u="none">
                <a:solidFill>
                  <a:srgbClr val="000000"/>
                </a:solidFill>
                <a:latin typeface="Barlow"/>
                <a:ea typeface="Barlow"/>
                <a:cs typeface="Barlow"/>
                <a:sym typeface="Barlow"/>
              </a:rPr>
              <a:t>: </a:t>
            </a:r>
            <a:r>
              <a:rPr lang="en-US" sz="2300" spc="-46" strike="noStrike" u="none">
                <a:solidFill>
                  <a:srgbClr val="000000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-US" sz="2300" spc="-46" strike="noStrike" u="none">
                <a:solidFill>
                  <a:srgbClr val="000000"/>
                </a:solidFill>
                <a:latin typeface="Barlow"/>
                <a:ea typeface="Barlow"/>
                <a:cs typeface="Barlow"/>
                <a:sym typeface="Barlow"/>
              </a:rPr>
              <a:t>M</a:t>
            </a:r>
            <a:r>
              <a:rPr lang="en-US" sz="2300" spc="-46" strike="noStrike" u="none">
                <a:solidFill>
                  <a:srgbClr val="000000"/>
                </a:solidFill>
                <a:latin typeface="Barlow"/>
                <a:ea typeface="Barlow"/>
                <a:cs typeface="Barlow"/>
                <a:sym typeface="Barlow"/>
              </a:rPr>
              <a:t>inimize</a:t>
            </a:r>
            <a:r>
              <a:rPr lang="en-US" sz="2300" spc="-46" strike="noStrike" u="none">
                <a:solidFill>
                  <a:srgbClr val="000000"/>
                </a:solidFill>
                <a:latin typeface="Barlow"/>
                <a:ea typeface="Barlow"/>
                <a:cs typeface="Barlow"/>
                <a:sym typeface="Barlow"/>
              </a:rPr>
              <a:t>s</a:t>
            </a:r>
            <a:r>
              <a:rPr lang="en-US" sz="2300" spc="-46" strike="noStrike" u="none">
                <a:solidFill>
                  <a:srgbClr val="000000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-US" sz="2300" spc="-46" strike="noStrike" u="none">
                <a:solidFill>
                  <a:srgbClr val="000000"/>
                </a:solidFill>
                <a:latin typeface="Barlow"/>
                <a:ea typeface="Barlow"/>
                <a:cs typeface="Barlow"/>
                <a:sym typeface="Barlow"/>
              </a:rPr>
              <a:t>gyro</a:t>
            </a:r>
            <a:r>
              <a:rPr lang="en-US" sz="2300" spc="-46" strike="noStrike" u="none">
                <a:solidFill>
                  <a:srgbClr val="000000"/>
                </a:solidFill>
                <a:latin typeface="Barlow"/>
                <a:ea typeface="Barlow"/>
                <a:cs typeface="Barlow"/>
                <a:sym typeface="Barlow"/>
              </a:rPr>
              <a:t> drift.</a:t>
            </a:r>
          </a:p>
          <a:p>
            <a:pPr algn="l" marL="496571" indent="-248285" lvl="1">
              <a:lnSpc>
                <a:spcPts val="3358"/>
              </a:lnSpc>
              <a:buFont typeface="Arial"/>
              <a:buChar char="•"/>
            </a:pPr>
            <a:r>
              <a:rPr lang="en-US" sz="2300" spc="-46" strike="noStrike" u="none">
                <a:solidFill>
                  <a:srgbClr val="000000"/>
                </a:solidFill>
                <a:latin typeface="Barlow"/>
                <a:ea typeface="Barlow"/>
                <a:cs typeface="Barlow"/>
                <a:sym typeface="Barlow"/>
              </a:rPr>
              <a:t>F</a:t>
            </a:r>
            <a:r>
              <a:rPr lang="en-US" sz="2300" spc="-46" strike="noStrike" u="none">
                <a:solidFill>
                  <a:srgbClr val="000000"/>
                </a:solidFill>
                <a:latin typeface="Barlow"/>
                <a:ea typeface="Barlow"/>
                <a:cs typeface="Barlow"/>
                <a:sym typeface="Barlow"/>
              </a:rPr>
              <a:t>usi</a:t>
            </a:r>
            <a:r>
              <a:rPr lang="en-US" sz="2300" spc="-46" strike="noStrike" u="none">
                <a:solidFill>
                  <a:srgbClr val="000000"/>
                </a:solidFill>
                <a:latin typeface="Barlow"/>
                <a:ea typeface="Barlow"/>
                <a:cs typeface="Barlow"/>
                <a:sym typeface="Barlow"/>
              </a:rPr>
              <a:t>o</a:t>
            </a:r>
            <a:r>
              <a:rPr lang="en-US" sz="2300" spc="-46" strike="noStrike" u="none">
                <a:solidFill>
                  <a:srgbClr val="000000"/>
                </a:solidFill>
                <a:latin typeface="Barlow"/>
                <a:ea typeface="Barlow"/>
                <a:cs typeface="Barlow"/>
                <a:sym typeface="Barlow"/>
              </a:rPr>
              <a:t>n</a:t>
            </a:r>
            <a:r>
              <a:rPr lang="en-US" sz="2300" spc="-46" strike="noStrike" u="none">
                <a:solidFill>
                  <a:srgbClr val="000000"/>
                </a:solidFill>
                <a:latin typeface="Barlow"/>
                <a:ea typeface="Barlow"/>
                <a:cs typeface="Barlow"/>
                <a:sym typeface="Barlow"/>
              </a:rPr>
              <a:t>: </a:t>
            </a:r>
            <a:r>
              <a:rPr lang="en-US" sz="2300" spc="-46" strike="noStrike" u="none">
                <a:solidFill>
                  <a:srgbClr val="000000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-US" sz="2300" spc="-46" strike="noStrike" u="none">
                <a:solidFill>
                  <a:srgbClr val="000000"/>
                </a:solidFill>
                <a:latin typeface="Barlow"/>
                <a:ea typeface="Barlow"/>
                <a:cs typeface="Barlow"/>
                <a:sym typeface="Barlow"/>
              </a:rPr>
              <a:t>C</a:t>
            </a:r>
            <a:r>
              <a:rPr lang="en-US" sz="2300" spc="-46" strike="noStrike" u="none">
                <a:solidFill>
                  <a:srgbClr val="000000"/>
                </a:solidFill>
                <a:latin typeface="Barlow"/>
                <a:ea typeface="Barlow"/>
                <a:cs typeface="Barlow"/>
                <a:sym typeface="Barlow"/>
              </a:rPr>
              <a:t>om</a:t>
            </a:r>
            <a:r>
              <a:rPr lang="en-US" sz="2300" spc="-46" strike="noStrike" u="none">
                <a:solidFill>
                  <a:srgbClr val="000000"/>
                </a:solidFill>
                <a:latin typeface="Barlow"/>
                <a:ea typeface="Barlow"/>
                <a:cs typeface="Barlow"/>
                <a:sym typeface="Barlow"/>
              </a:rPr>
              <a:t>bin</a:t>
            </a:r>
            <a:r>
              <a:rPr lang="en-US" sz="2300" spc="-46" strike="noStrike" u="none">
                <a:solidFill>
                  <a:srgbClr val="000000"/>
                </a:solidFill>
                <a:latin typeface="Barlow"/>
                <a:ea typeface="Barlow"/>
                <a:cs typeface="Barlow"/>
                <a:sym typeface="Barlow"/>
              </a:rPr>
              <a:t>e</a:t>
            </a:r>
            <a:r>
              <a:rPr lang="en-US" sz="2300" spc="-46" strike="noStrike" u="none">
                <a:solidFill>
                  <a:srgbClr val="000000"/>
                </a:solidFill>
                <a:latin typeface="Barlow"/>
                <a:ea typeface="Barlow"/>
                <a:cs typeface="Barlow"/>
                <a:sym typeface="Barlow"/>
              </a:rPr>
              <a:t>s bo</a:t>
            </a:r>
            <a:r>
              <a:rPr lang="en-US" sz="2300" spc="-46" strike="noStrike" u="none">
                <a:solidFill>
                  <a:srgbClr val="000000"/>
                </a:solidFill>
                <a:latin typeface="Barlow"/>
                <a:ea typeface="Barlow"/>
                <a:cs typeface="Barlow"/>
                <a:sym typeface="Barlow"/>
              </a:rPr>
              <a:t>t</a:t>
            </a:r>
            <a:r>
              <a:rPr lang="en-US" sz="2300" spc="-46" strike="noStrike" u="none">
                <a:solidFill>
                  <a:srgbClr val="000000"/>
                </a:solidFill>
                <a:latin typeface="Barlow"/>
                <a:ea typeface="Barlow"/>
                <a:cs typeface="Barlow"/>
                <a:sym typeface="Barlow"/>
              </a:rPr>
              <a:t>h fo</a:t>
            </a:r>
            <a:r>
              <a:rPr lang="en-US" sz="2300" spc="-46" strike="noStrike" u="none">
                <a:solidFill>
                  <a:srgbClr val="000000"/>
                </a:solidFill>
                <a:latin typeface="Barlow"/>
                <a:ea typeface="Barlow"/>
                <a:cs typeface="Barlow"/>
                <a:sym typeface="Barlow"/>
              </a:rPr>
              <a:t>r </a:t>
            </a:r>
            <a:r>
              <a:rPr lang="en-US" sz="2300" spc="-46" strike="noStrike" u="none">
                <a:solidFill>
                  <a:srgbClr val="000000"/>
                </a:solidFill>
                <a:latin typeface="Barlow"/>
                <a:ea typeface="Barlow"/>
                <a:cs typeface="Barlow"/>
                <a:sym typeface="Barlow"/>
              </a:rPr>
              <a:t>re</a:t>
            </a:r>
            <a:r>
              <a:rPr lang="en-US" sz="2300" spc="-46" strike="noStrike" u="none">
                <a:solidFill>
                  <a:srgbClr val="000000"/>
                </a:solidFill>
                <a:latin typeface="Barlow"/>
                <a:ea typeface="Barlow"/>
                <a:cs typeface="Barlow"/>
                <a:sym typeface="Barlow"/>
              </a:rPr>
              <a:t>a</a:t>
            </a:r>
            <a:r>
              <a:rPr lang="en-US" sz="2300" spc="-46" strike="noStrike" u="none">
                <a:solidFill>
                  <a:srgbClr val="000000"/>
                </a:solidFill>
                <a:latin typeface="Barlow"/>
                <a:ea typeface="Barlow"/>
                <a:cs typeface="Barlow"/>
                <a:sym typeface="Barlow"/>
              </a:rPr>
              <a:t>listic</a:t>
            </a:r>
            <a:r>
              <a:rPr lang="en-US" sz="2300" spc="-46" strike="noStrike" u="none">
                <a:solidFill>
                  <a:srgbClr val="000000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-US" sz="2300" spc="-46" strike="noStrike" u="none">
                <a:solidFill>
                  <a:srgbClr val="000000"/>
                </a:solidFill>
                <a:latin typeface="Barlow"/>
                <a:ea typeface="Barlow"/>
                <a:cs typeface="Barlow"/>
                <a:sym typeface="Barlow"/>
              </a:rPr>
              <a:t>outpu</a:t>
            </a:r>
            <a:r>
              <a:rPr lang="en-US" sz="2300" spc="-46" strike="noStrike" u="none">
                <a:solidFill>
                  <a:srgbClr val="000000"/>
                </a:solidFill>
                <a:latin typeface="Barlow"/>
                <a:ea typeface="Barlow"/>
                <a:cs typeface="Barlow"/>
                <a:sym typeface="Barlow"/>
              </a:rPr>
              <a:t>t</a:t>
            </a:r>
            <a:r>
              <a:rPr lang="en-US" sz="2300" spc="-46" strike="noStrike" u="none">
                <a:solidFill>
                  <a:srgbClr val="000000"/>
                </a:solidFill>
                <a:latin typeface="Barlow"/>
                <a:ea typeface="Barlow"/>
                <a:cs typeface="Barlow"/>
                <a:sym typeface="Barlow"/>
              </a:rPr>
              <a:t>.</a:t>
            </a:r>
          </a:p>
          <a:p>
            <a:pPr algn="l" marL="0" indent="0" lvl="0">
              <a:lnSpc>
                <a:spcPts val="3358"/>
              </a:lnSpc>
            </a:pPr>
            <a:r>
              <a:rPr lang="en-US" sz="2300" spc="-46" strike="noStrike" u="none">
                <a:solidFill>
                  <a:srgbClr val="000000"/>
                </a:solidFill>
                <a:latin typeface="Barlow"/>
                <a:ea typeface="Barlow"/>
                <a:cs typeface="Barlow"/>
                <a:sym typeface="Barlow"/>
              </a:rPr>
              <a:t>The complimentary filters iteratively update the Euler angles by the following formulas: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5E2E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20082" y="0"/>
            <a:ext cx="5182081" cy="1151573"/>
          </a:xfrm>
          <a:custGeom>
            <a:avLst/>
            <a:gdLst/>
            <a:ahLst/>
            <a:cxnLst/>
            <a:rect r="r" b="b" t="t" l="l"/>
            <a:pathLst>
              <a:path h="1151573" w="5182081">
                <a:moveTo>
                  <a:pt x="0" y="0"/>
                </a:moveTo>
                <a:lnTo>
                  <a:pt x="5182081" y="0"/>
                </a:lnTo>
                <a:lnTo>
                  <a:pt x="5182081" y="1151573"/>
                </a:lnTo>
                <a:lnTo>
                  <a:pt x="0" y="115157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7259300" y="364267"/>
            <a:ext cx="580157" cy="4516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88"/>
              </a:lnSpc>
              <a:spcBef>
                <a:spcPct val="0"/>
              </a:spcBef>
            </a:pPr>
            <a:r>
              <a:rPr lang="en-US" b="true" sz="3171" spc="-63">
                <a:solidFill>
                  <a:srgbClr val="000000"/>
                </a:solidFill>
                <a:latin typeface="Barlow Bold"/>
                <a:ea typeface="Barlow Bold"/>
                <a:cs typeface="Barlow Bold"/>
                <a:sym typeface="Barlow Bold"/>
              </a:rPr>
              <a:t>05</a:t>
            </a:r>
          </a:p>
        </p:txBody>
      </p:sp>
      <p:sp>
        <p:nvSpPr>
          <p:cNvPr name="AutoShape 4" id="4"/>
          <p:cNvSpPr/>
          <p:nvPr/>
        </p:nvSpPr>
        <p:spPr>
          <a:xfrm flipV="true">
            <a:off x="5302163" y="575787"/>
            <a:ext cx="11957137" cy="19050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5" id="5"/>
          <p:cNvSpPr/>
          <p:nvPr/>
        </p:nvSpPr>
        <p:spPr>
          <a:xfrm flipH="false" flipV="false" rot="0">
            <a:off x="10166242" y="4544394"/>
            <a:ext cx="3222187" cy="2538147"/>
          </a:xfrm>
          <a:custGeom>
            <a:avLst/>
            <a:gdLst/>
            <a:ahLst/>
            <a:cxnLst/>
            <a:rect r="r" b="b" t="t" l="l"/>
            <a:pathLst>
              <a:path h="2538147" w="3222187">
                <a:moveTo>
                  <a:pt x="0" y="0"/>
                </a:moveTo>
                <a:lnTo>
                  <a:pt x="3222187" y="0"/>
                </a:lnTo>
                <a:lnTo>
                  <a:pt x="3222187" y="2538147"/>
                </a:lnTo>
                <a:lnTo>
                  <a:pt x="0" y="2538147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AutoShape 6" id="6"/>
          <p:cNvSpPr/>
          <p:nvPr/>
        </p:nvSpPr>
        <p:spPr>
          <a:xfrm flipH="true">
            <a:off x="8529177" y="664070"/>
            <a:ext cx="0" cy="6729645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7" id="7"/>
          <p:cNvSpPr/>
          <p:nvPr/>
        </p:nvSpPr>
        <p:spPr>
          <a:xfrm flipH="false" flipV="false" rot="0">
            <a:off x="13388429" y="4544394"/>
            <a:ext cx="4765329" cy="2538147"/>
          </a:xfrm>
          <a:custGeom>
            <a:avLst/>
            <a:gdLst/>
            <a:ahLst/>
            <a:cxnLst/>
            <a:rect r="r" b="b" t="t" l="l"/>
            <a:pathLst>
              <a:path h="2538147" w="4765329">
                <a:moveTo>
                  <a:pt x="0" y="0"/>
                </a:moveTo>
                <a:lnTo>
                  <a:pt x="4765328" y="0"/>
                </a:lnTo>
                <a:lnTo>
                  <a:pt x="4765328" y="2538147"/>
                </a:lnTo>
                <a:lnTo>
                  <a:pt x="0" y="2538147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1028700" y="4544394"/>
            <a:ext cx="1778801" cy="2538147"/>
          </a:xfrm>
          <a:custGeom>
            <a:avLst/>
            <a:gdLst/>
            <a:ahLst/>
            <a:cxnLst/>
            <a:rect r="r" b="b" t="t" l="l"/>
            <a:pathLst>
              <a:path h="2538147" w="1778801">
                <a:moveTo>
                  <a:pt x="0" y="0"/>
                </a:moveTo>
                <a:lnTo>
                  <a:pt x="1778801" y="0"/>
                </a:lnTo>
                <a:lnTo>
                  <a:pt x="1778801" y="2538147"/>
                </a:lnTo>
                <a:lnTo>
                  <a:pt x="0" y="2538147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3422880" y="4544394"/>
            <a:ext cx="2741552" cy="2538147"/>
          </a:xfrm>
          <a:custGeom>
            <a:avLst/>
            <a:gdLst/>
            <a:ahLst/>
            <a:cxnLst/>
            <a:rect r="r" b="b" t="t" l="l"/>
            <a:pathLst>
              <a:path h="2538147" w="2741552">
                <a:moveTo>
                  <a:pt x="0" y="0"/>
                </a:moveTo>
                <a:lnTo>
                  <a:pt x="2741553" y="0"/>
                </a:lnTo>
                <a:lnTo>
                  <a:pt x="2741553" y="2538147"/>
                </a:lnTo>
                <a:lnTo>
                  <a:pt x="0" y="2538147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graphicFrame>
        <p:nvGraphicFramePr>
          <p:cNvPr name="Table 10" id="10"/>
          <p:cNvGraphicFramePr>
            <a:graphicFrameLocks noGrp="true"/>
          </p:cNvGraphicFramePr>
          <p:nvPr/>
        </p:nvGraphicFramePr>
        <p:xfrm>
          <a:off x="797019" y="7546115"/>
          <a:ext cx="16693962" cy="2087928"/>
        </p:xfrm>
        <a:graphic>
          <a:graphicData uri="http://schemas.openxmlformats.org/drawingml/2006/table">
            <a:tbl>
              <a:tblPr/>
              <a:tblGrid>
                <a:gridCol w="1043373"/>
                <a:gridCol w="1043373"/>
                <a:gridCol w="1043373"/>
                <a:gridCol w="1043373"/>
                <a:gridCol w="1043373"/>
                <a:gridCol w="1043373"/>
                <a:gridCol w="1043373"/>
                <a:gridCol w="1043373"/>
                <a:gridCol w="1043373"/>
                <a:gridCol w="1043373"/>
                <a:gridCol w="1043373"/>
                <a:gridCol w="1043373"/>
                <a:gridCol w="1043373"/>
                <a:gridCol w="1043373"/>
                <a:gridCol w="1043373"/>
                <a:gridCol w="1043373"/>
              </a:tblGrid>
              <a:tr h="826693">
                <a:tc>
                  <a:txBody>
                    <a:bodyPr anchor="t" rtlCol="false"/>
                    <a:lstStyle/>
                    <a:p>
                      <a:pPr algn="l" marL="0" indent="0" lvl="0">
                        <a:lnSpc>
                          <a:spcPts val="2520"/>
                        </a:lnSpc>
                        <a:spcBef>
                          <a:spcPct val="0"/>
                        </a:spcBef>
                        <a:defRPr/>
                      </a:pPr>
                      <a:r>
                        <a:rPr lang="en-US" sz="1800" strike="noStrike" u="none">
                          <a:solidFill>
                            <a:srgbClr val="000000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Feature</a:t>
                      </a:r>
                      <a:endParaRPr lang="en-US" sz="1100"/>
                    </a:p>
                  </a:txBody>
                  <a:tcPr marL="76200" marR="76200" marT="76200" marB="76200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 marL="0" indent="0" lvl="0">
                        <a:lnSpc>
                          <a:spcPts val="2520"/>
                        </a:lnSpc>
                        <a:spcBef>
                          <a:spcPct val="0"/>
                        </a:spcBef>
                        <a:defRPr/>
                      </a:pPr>
                      <a:r>
                        <a:rPr lang="en-US" sz="1800" strike="noStrike" u="none">
                          <a:solidFill>
                            <a:srgbClr val="000000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Acc1_X</a:t>
                      </a:r>
                      <a:endParaRPr lang="en-US" sz="1100"/>
                    </a:p>
                  </a:txBody>
                  <a:tcPr marL="76200" marR="76200" marT="76200" marB="76200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 marL="0" indent="0" lvl="0">
                        <a:lnSpc>
                          <a:spcPts val="2520"/>
                        </a:lnSpc>
                        <a:spcBef>
                          <a:spcPct val="0"/>
                        </a:spcBef>
                        <a:defRPr/>
                      </a:pPr>
                      <a:r>
                        <a:rPr lang="en-US" sz="1800" strike="noStrike" u="none">
                          <a:solidFill>
                            <a:srgbClr val="000000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Acc1_Y</a:t>
                      </a:r>
                      <a:endParaRPr lang="en-US" sz="1100"/>
                    </a:p>
                  </a:txBody>
                  <a:tcPr marL="76200" marR="76200" marT="76200" marB="76200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 marL="0" indent="0" lvl="0">
                        <a:lnSpc>
                          <a:spcPts val="2520"/>
                        </a:lnSpc>
                        <a:spcBef>
                          <a:spcPct val="0"/>
                        </a:spcBef>
                        <a:defRPr/>
                      </a:pPr>
                      <a:r>
                        <a:rPr lang="en-US" sz="1800" strike="noStrike" u="none">
                          <a:solidFill>
                            <a:srgbClr val="000000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Acc1_Z</a:t>
                      </a:r>
                      <a:endParaRPr lang="en-US" sz="1100"/>
                    </a:p>
                  </a:txBody>
                  <a:tcPr marL="76200" marR="76200" marT="76200" marB="76200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 marL="0" indent="0" lvl="0">
                        <a:lnSpc>
                          <a:spcPts val="2520"/>
                        </a:lnSpc>
                        <a:spcBef>
                          <a:spcPct val="0"/>
                        </a:spcBef>
                        <a:defRPr/>
                      </a:pPr>
                      <a:r>
                        <a:rPr lang="en-US" sz="1800" strike="noStrike" u="none">
                          <a:solidFill>
                            <a:srgbClr val="000000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Gyr1_X</a:t>
                      </a:r>
                      <a:endParaRPr lang="en-US" sz="1100"/>
                    </a:p>
                  </a:txBody>
                  <a:tcPr marL="76200" marR="76200" marT="76200" marB="76200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 marL="0" indent="0" lvl="0">
                        <a:lnSpc>
                          <a:spcPts val="2520"/>
                        </a:lnSpc>
                        <a:spcBef>
                          <a:spcPct val="0"/>
                        </a:spcBef>
                        <a:defRPr/>
                      </a:pPr>
                      <a:r>
                        <a:rPr lang="en-US" sz="1800" strike="noStrike" u="none">
                          <a:solidFill>
                            <a:srgbClr val="000000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Gyr1_Y</a:t>
                      </a:r>
                      <a:endParaRPr lang="en-US" sz="1100"/>
                    </a:p>
                  </a:txBody>
                  <a:tcPr marL="76200" marR="76200" marT="76200" marB="76200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 marL="0" indent="0" lvl="0">
                        <a:lnSpc>
                          <a:spcPts val="2520"/>
                        </a:lnSpc>
                        <a:spcBef>
                          <a:spcPct val="0"/>
                        </a:spcBef>
                        <a:defRPr/>
                      </a:pPr>
                      <a:r>
                        <a:rPr lang="en-US" sz="1800" strike="noStrike" u="none">
                          <a:solidFill>
                            <a:srgbClr val="000000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Gyr1_Z</a:t>
                      </a:r>
                      <a:endParaRPr lang="en-US" sz="1100"/>
                    </a:p>
                  </a:txBody>
                  <a:tcPr marL="76200" marR="76200" marT="76200" marB="76200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 marL="0" indent="0" lvl="0">
                        <a:lnSpc>
                          <a:spcPts val="2520"/>
                        </a:lnSpc>
                        <a:spcBef>
                          <a:spcPct val="0"/>
                        </a:spcBef>
                        <a:defRPr/>
                      </a:pPr>
                      <a:r>
                        <a:rPr lang="en-US" sz="1800" strike="noStrike" u="none">
                          <a:solidFill>
                            <a:srgbClr val="000000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Acc2_X</a:t>
                      </a:r>
                      <a:endParaRPr lang="en-US" sz="1100"/>
                    </a:p>
                  </a:txBody>
                  <a:tcPr marL="76200" marR="76200" marT="76200" marB="76200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 marL="0" indent="0" lvl="0">
                        <a:lnSpc>
                          <a:spcPts val="2520"/>
                        </a:lnSpc>
                        <a:spcBef>
                          <a:spcPct val="0"/>
                        </a:spcBef>
                        <a:defRPr/>
                      </a:pPr>
                      <a:r>
                        <a:rPr lang="en-US" sz="1800" strike="noStrike" u="none">
                          <a:solidFill>
                            <a:srgbClr val="000000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Acc2_Y</a:t>
                      </a:r>
                      <a:endParaRPr lang="en-US" sz="1100"/>
                    </a:p>
                  </a:txBody>
                  <a:tcPr marL="76200" marR="76200" marT="76200" marB="76200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 marL="0" indent="0" lvl="0">
                        <a:lnSpc>
                          <a:spcPts val="2520"/>
                        </a:lnSpc>
                        <a:spcBef>
                          <a:spcPct val="0"/>
                        </a:spcBef>
                        <a:defRPr/>
                      </a:pPr>
                      <a:r>
                        <a:rPr lang="en-US" sz="1800" strike="noStrike" u="none">
                          <a:solidFill>
                            <a:srgbClr val="000000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Acc2_Z</a:t>
                      </a:r>
                      <a:endParaRPr lang="en-US" sz="1100"/>
                    </a:p>
                  </a:txBody>
                  <a:tcPr marL="76200" marR="76200" marT="76200" marB="76200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 marL="0" indent="0" lvl="0">
                        <a:lnSpc>
                          <a:spcPts val="2520"/>
                        </a:lnSpc>
                        <a:spcBef>
                          <a:spcPct val="0"/>
                        </a:spcBef>
                        <a:defRPr/>
                      </a:pPr>
                      <a:r>
                        <a:rPr lang="en-US" sz="1800" strike="noStrike" u="none">
                          <a:solidFill>
                            <a:srgbClr val="000000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Gyr2_X</a:t>
                      </a:r>
                      <a:endParaRPr lang="en-US" sz="1100"/>
                    </a:p>
                  </a:txBody>
                  <a:tcPr marL="76200" marR="76200" marT="76200" marB="76200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 marL="0" indent="0" lvl="0">
                        <a:lnSpc>
                          <a:spcPts val="2520"/>
                        </a:lnSpc>
                        <a:spcBef>
                          <a:spcPct val="0"/>
                        </a:spcBef>
                        <a:defRPr/>
                      </a:pPr>
                      <a:r>
                        <a:rPr lang="en-US" sz="1800" strike="noStrike" u="none">
                          <a:solidFill>
                            <a:srgbClr val="000000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Gyr2_Y</a:t>
                      </a:r>
                      <a:endParaRPr lang="en-US" sz="1100"/>
                    </a:p>
                  </a:txBody>
                  <a:tcPr marL="76200" marR="76200" marT="76200" marB="76200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 marL="0" indent="0" lvl="0">
                        <a:lnSpc>
                          <a:spcPts val="2520"/>
                        </a:lnSpc>
                        <a:spcBef>
                          <a:spcPct val="0"/>
                        </a:spcBef>
                        <a:defRPr/>
                      </a:pPr>
                      <a:r>
                        <a:rPr lang="en-US" sz="1800" strike="noStrike" u="none">
                          <a:solidFill>
                            <a:srgbClr val="000000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Gyr2_Z</a:t>
                      </a:r>
                      <a:endParaRPr lang="en-US" sz="1100"/>
                    </a:p>
                  </a:txBody>
                  <a:tcPr marL="76200" marR="76200" marT="76200" marB="76200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 marL="0" indent="0" lvl="0">
                        <a:lnSpc>
                          <a:spcPts val="2520"/>
                        </a:lnSpc>
                        <a:spcBef>
                          <a:spcPct val="0"/>
                        </a:spcBef>
                        <a:defRPr/>
                      </a:pPr>
                      <a:r>
                        <a:rPr lang="en-US" sz="1800" strike="noStrike" u="none">
                          <a:solidFill>
                            <a:srgbClr val="000000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Pitch</a:t>
                      </a:r>
                      <a:endParaRPr lang="en-US" sz="1100"/>
                    </a:p>
                  </a:txBody>
                  <a:tcPr marL="76200" marR="76200" marT="76200" marB="76200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 marL="0" indent="0" lvl="0">
                        <a:lnSpc>
                          <a:spcPts val="2520"/>
                        </a:lnSpc>
                        <a:spcBef>
                          <a:spcPct val="0"/>
                        </a:spcBef>
                        <a:defRPr/>
                      </a:pPr>
                      <a:r>
                        <a:rPr lang="en-US" sz="1800" strike="noStrike" u="none">
                          <a:solidFill>
                            <a:srgbClr val="000000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Roll</a:t>
                      </a:r>
                      <a:endParaRPr lang="en-US" sz="1100"/>
                    </a:p>
                  </a:txBody>
                  <a:tcPr marL="76200" marR="76200" marT="76200" marB="76200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 marL="0" indent="0" lvl="0">
                        <a:lnSpc>
                          <a:spcPts val="2520"/>
                        </a:lnSpc>
                        <a:spcBef>
                          <a:spcPct val="0"/>
                        </a:spcBef>
                        <a:defRPr/>
                      </a:pPr>
                      <a:r>
                        <a:rPr lang="en-US" sz="1800" strike="noStrike" u="none">
                          <a:solidFill>
                            <a:srgbClr val="000000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Posture Type</a:t>
                      </a:r>
                      <a:endParaRPr lang="en-US" sz="1100"/>
                    </a:p>
                  </a:txBody>
                  <a:tcPr marL="76200" marR="76200" marT="76200" marB="76200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630617">
                <a:tc>
                  <a:txBody>
                    <a:bodyPr anchor="t" rtlCol="false"/>
                    <a:lstStyle/>
                    <a:p>
                      <a:pPr algn="l" marL="0" indent="0" lvl="0">
                        <a:lnSpc>
                          <a:spcPts val="2520"/>
                        </a:lnSpc>
                        <a:spcBef>
                          <a:spcPct val="0"/>
                        </a:spcBef>
                        <a:defRPr/>
                      </a:pPr>
                      <a:r>
                        <a:rPr lang="en-US" sz="1800">
                          <a:solidFill>
                            <a:srgbClr val="000000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1</a:t>
                      </a:r>
                      <a:endParaRPr lang="en-US" sz="1100"/>
                    </a:p>
                  </a:txBody>
                  <a:tcPr marL="76200" marR="76200" marT="76200" marB="76200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 marL="0" indent="0" lvl="0">
                        <a:lnSpc>
                          <a:spcPts val="2520"/>
                        </a:lnSpc>
                        <a:spcBef>
                          <a:spcPct val="0"/>
                        </a:spcBef>
                        <a:defRPr/>
                      </a:pPr>
                      <a:r>
                        <a:rPr lang="en-US" sz="1800" strike="noStrike" u="none">
                          <a:solidFill>
                            <a:srgbClr val="000000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9.07</a:t>
                      </a:r>
                      <a:endParaRPr lang="en-US" sz="1100"/>
                    </a:p>
                  </a:txBody>
                  <a:tcPr marL="76200" marR="76200" marT="76200" marB="76200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 marL="0" indent="0" lvl="0">
                        <a:lnSpc>
                          <a:spcPts val="2520"/>
                        </a:lnSpc>
                        <a:spcBef>
                          <a:spcPct val="0"/>
                        </a:spcBef>
                        <a:defRPr/>
                      </a:pPr>
                      <a:r>
                        <a:rPr lang="en-US" sz="1800" strike="noStrike" u="none">
                          <a:solidFill>
                            <a:srgbClr val="000000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-1.06</a:t>
                      </a:r>
                      <a:endParaRPr lang="en-US" sz="1100"/>
                    </a:p>
                  </a:txBody>
                  <a:tcPr marL="76200" marR="76200" marT="76200" marB="76200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 marL="0" indent="0" lvl="0">
                        <a:lnSpc>
                          <a:spcPts val="2520"/>
                        </a:lnSpc>
                        <a:spcBef>
                          <a:spcPct val="0"/>
                        </a:spcBef>
                        <a:defRPr/>
                      </a:pPr>
                      <a:r>
                        <a:rPr lang="en-US" sz="1800" strike="noStrike" u="none">
                          <a:solidFill>
                            <a:srgbClr val="000000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4.32</a:t>
                      </a:r>
                      <a:endParaRPr lang="en-US" sz="1100"/>
                    </a:p>
                  </a:txBody>
                  <a:tcPr marL="76200" marR="76200" marT="76200" marB="76200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 marL="0" indent="0" lvl="0">
                        <a:lnSpc>
                          <a:spcPts val="2520"/>
                        </a:lnSpc>
                        <a:spcBef>
                          <a:spcPct val="0"/>
                        </a:spcBef>
                        <a:defRPr/>
                      </a:pPr>
                      <a:r>
                        <a:rPr lang="en-US" sz="1800" strike="noStrike" u="none">
                          <a:solidFill>
                            <a:srgbClr val="000000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-0.08</a:t>
                      </a:r>
                      <a:endParaRPr lang="en-US" sz="1100"/>
                    </a:p>
                  </a:txBody>
                  <a:tcPr marL="76200" marR="76200" marT="76200" marB="76200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 marL="0" indent="0" lvl="0">
                        <a:lnSpc>
                          <a:spcPts val="2520"/>
                        </a:lnSpc>
                        <a:spcBef>
                          <a:spcPct val="0"/>
                        </a:spcBef>
                        <a:defRPr/>
                      </a:pPr>
                      <a:r>
                        <a:rPr lang="en-US" sz="1800" strike="noStrike" u="none">
                          <a:solidFill>
                            <a:srgbClr val="000000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-0.03</a:t>
                      </a:r>
                      <a:endParaRPr lang="en-US" sz="1100"/>
                    </a:p>
                  </a:txBody>
                  <a:tcPr marL="76200" marR="76200" marT="76200" marB="76200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 marL="0" indent="0" lvl="0">
                        <a:lnSpc>
                          <a:spcPts val="2520"/>
                        </a:lnSpc>
                        <a:spcBef>
                          <a:spcPct val="0"/>
                        </a:spcBef>
                        <a:defRPr/>
                      </a:pPr>
                      <a:r>
                        <a:rPr lang="en-US" sz="1800" strike="noStrike" u="none">
                          <a:solidFill>
                            <a:srgbClr val="000000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0.02</a:t>
                      </a:r>
                      <a:endParaRPr lang="en-US" sz="1100"/>
                    </a:p>
                  </a:txBody>
                  <a:tcPr marL="76200" marR="76200" marT="76200" marB="76200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 marL="0" indent="0" lvl="0">
                        <a:lnSpc>
                          <a:spcPts val="2520"/>
                        </a:lnSpc>
                        <a:spcBef>
                          <a:spcPct val="0"/>
                        </a:spcBef>
                        <a:defRPr/>
                      </a:pPr>
                      <a:r>
                        <a:rPr lang="en-US" sz="1800" strike="noStrike" u="none">
                          <a:solidFill>
                            <a:srgbClr val="000000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-3.54</a:t>
                      </a:r>
                      <a:endParaRPr lang="en-US" sz="1100"/>
                    </a:p>
                  </a:txBody>
                  <a:tcPr marL="76200" marR="76200" marT="76200" marB="76200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 marL="0" indent="0" lvl="0">
                        <a:lnSpc>
                          <a:spcPts val="2520"/>
                        </a:lnSpc>
                        <a:spcBef>
                          <a:spcPct val="0"/>
                        </a:spcBef>
                        <a:defRPr/>
                      </a:pPr>
                      <a:r>
                        <a:rPr lang="en-US" sz="1800" strike="noStrike" u="none">
                          <a:solidFill>
                            <a:srgbClr val="000000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-2.77</a:t>
                      </a:r>
                      <a:endParaRPr lang="en-US" sz="1100"/>
                    </a:p>
                  </a:txBody>
                  <a:tcPr marL="76200" marR="76200" marT="76200" marB="76200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 marL="0" indent="0" lvl="0">
                        <a:lnSpc>
                          <a:spcPts val="2520"/>
                        </a:lnSpc>
                        <a:spcBef>
                          <a:spcPct val="0"/>
                        </a:spcBef>
                        <a:defRPr/>
                      </a:pPr>
                      <a:r>
                        <a:rPr lang="en-US" sz="1800" strike="noStrike" u="none">
                          <a:solidFill>
                            <a:srgbClr val="000000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7.41</a:t>
                      </a:r>
                      <a:endParaRPr lang="en-US" sz="1100"/>
                    </a:p>
                  </a:txBody>
                  <a:tcPr marL="76200" marR="76200" marT="76200" marB="76200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 marL="0" indent="0" lvl="0">
                        <a:lnSpc>
                          <a:spcPts val="2520"/>
                        </a:lnSpc>
                        <a:spcBef>
                          <a:spcPct val="0"/>
                        </a:spcBef>
                        <a:defRPr/>
                      </a:pPr>
                      <a:r>
                        <a:rPr lang="en-US" sz="1800" strike="noStrike" u="none">
                          <a:solidFill>
                            <a:srgbClr val="000000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-0.07</a:t>
                      </a:r>
                      <a:endParaRPr lang="en-US" sz="1100"/>
                    </a:p>
                  </a:txBody>
                  <a:tcPr marL="76200" marR="76200" marT="76200" marB="76200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 marL="0" indent="0" lvl="0">
                        <a:lnSpc>
                          <a:spcPts val="2520"/>
                        </a:lnSpc>
                        <a:spcBef>
                          <a:spcPct val="0"/>
                        </a:spcBef>
                        <a:defRPr/>
                      </a:pPr>
                      <a:r>
                        <a:rPr lang="en-US" sz="1800" strike="noStrike" u="none">
                          <a:solidFill>
                            <a:srgbClr val="000000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0.02</a:t>
                      </a:r>
                      <a:endParaRPr lang="en-US" sz="1100"/>
                    </a:p>
                  </a:txBody>
                  <a:tcPr marL="76200" marR="76200" marT="76200" marB="76200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 marL="0" indent="0" lvl="0">
                        <a:lnSpc>
                          <a:spcPts val="2520"/>
                        </a:lnSpc>
                        <a:spcBef>
                          <a:spcPct val="0"/>
                        </a:spcBef>
                        <a:defRPr/>
                      </a:pPr>
                      <a:r>
                        <a:rPr lang="en-US" sz="1800" strike="noStrike" u="none">
                          <a:solidFill>
                            <a:srgbClr val="000000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-0.01</a:t>
                      </a:r>
                      <a:endParaRPr lang="en-US" sz="1100"/>
                    </a:p>
                  </a:txBody>
                  <a:tcPr marL="76200" marR="76200" marT="76200" marB="76200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 marL="0" indent="0" lvl="0">
                        <a:lnSpc>
                          <a:spcPts val="2520"/>
                        </a:lnSpc>
                        <a:spcBef>
                          <a:spcPct val="0"/>
                        </a:spcBef>
                        <a:defRPr/>
                      </a:pPr>
                      <a:r>
                        <a:rPr lang="en-US" sz="1800" strike="noStrike" u="none">
                          <a:solidFill>
                            <a:srgbClr val="000000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2.50</a:t>
                      </a:r>
                      <a:endParaRPr lang="en-US" sz="1100"/>
                    </a:p>
                  </a:txBody>
                  <a:tcPr marL="76200" marR="76200" marT="76200" marB="76200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 marL="0" indent="0" lvl="0">
                        <a:lnSpc>
                          <a:spcPts val="2520"/>
                        </a:lnSpc>
                        <a:spcBef>
                          <a:spcPct val="0"/>
                        </a:spcBef>
                        <a:defRPr/>
                      </a:pPr>
                      <a:r>
                        <a:rPr lang="en-US" sz="1800" strike="noStrike" u="none">
                          <a:solidFill>
                            <a:srgbClr val="000000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-1.20</a:t>
                      </a:r>
                      <a:endParaRPr lang="en-US" sz="1100"/>
                    </a:p>
                  </a:txBody>
                  <a:tcPr marL="76200" marR="76200" marT="76200" marB="76200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 marL="0" indent="0" lvl="0">
                        <a:lnSpc>
                          <a:spcPts val="2520"/>
                        </a:lnSpc>
                        <a:spcBef>
                          <a:spcPct val="0"/>
                        </a:spcBef>
                        <a:defRPr/>
                      </a:pPr>
                      <a:r>
                        <a:rPr lang="en-US" sz="1800" strike="noStrike" u="none">
                          <a:solidFill>
                            <a:srgbClr val="000000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Good</a:t>
                      </a:r>
                      <a:endParaRPr lang="en-US" sz="1100"/>
                    </a:p>
                  </a:txBody>
                  <a:tcPr marL="76200" marR="76200" marT="76200" marB="76200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630617">
                <a:tc>
                  <a:txBody>
                    <a:bodyPr anchor="t" rtlCol="false"/>
                    <a:lstStyle/>
                    <a:p>
                      <a:pPr algn="l" marL="0" indent="0" lvl="0">
                        <a:lnSpc>
                          <a:spcPts val="2520"/>
                        </a:lnSpc>
                        <a:spcBef>
                          <a:spcPct val="0"/>
                        </a:spcBef>
                        <a:defRPr/>
                      </a:pPr>
                      <a:r>
                        <a:rPr lang="en-US" sz="1800">
                          <a:solidFill>
                            <a:srgbClr val="000000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2</a:t>
                      </a:r>
                      <a:endParaRPr lang="en-US" sz="1100"/>
                    </a:p>
                  </a:txBody>
                  <a:tcPr marL="76200" marR="76200" marT="76200" marB="76200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 marL="0" indent="0" lvl="0">
                        <a:lnSpc>
                          <a:spcPts val="2520"/>
                        </a:lnSpc>
                        <a:spcBef>
                          <a:spcPct val="0"/>
                        </a:spcBef>
                        <a:defRPr/>
                      </a:pPr>
                      <a:r>
                        <a:rPr lang="en-US" sz="1800" strike="noStrike" u="none">
                          <a:solidFill>
                            <a:srgbClr val="000000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6.94</a:t>
                      </a:r>
                      <a:endParaRPr lang="en-US" sz="1100"/>
                    </a:p>
                  </a:txBody>
                  <a:tcPr marL="76200" marR="76200" marT="76200" marB="76200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 marL="0" indent="0" lvl="0">
                        <a:lnSpc>
                          <a:spcPts val="2520"/>
                        </a:lnSpc>
                        <a:spcBef>
                          <a:spcPct val="0"/>
                        </a:spcBef>
                        <a:defRPr/>
                      </a:pPr>
                      <a:r>
                        <a:rPr lang="en-US" sz="1800" strike="noStrike" u="none">
                          <a:solidFill>
                            <a:srgbClr val="000000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3.21</a:t>
                      </a:r>
                      <a:endParaRPr lang="en-US" sz="1100"/>
                    </a:p>
                  </a:txBody>
                  <a:tcPr marL="76200" marR="76200" marT="76200" marB="76200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 marL="0" indent="0" lvl="0">
                        <a:lnSpc>
                          <a:spcPts val="2520"/>
                        </a:lnSpc>
                        <a:spcBef>
                          <a:spcPct val="0"/>
                        </a:spcBef>
                        <a:defRPr/>
                      </a:pPr>
                      <a:r>
                        <a:rPr lang="en-US" sz="1800" strike="noStrike" u="none">
                          <a:solidFill>
                            <a:srgbClr val="000000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6.34</a:t>
                      </a:r>
                      <a:endParaRPr lang="en-US" sz="1100"/>
                    </a:p>
                  </a:txBody>
                  <a:tcPr marL="76200" marR="76200" marT="76200" marB="76200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 marL="0" indent="0" lvl="0">
                        <a:lnSpc>
                          <a:spcPts val="2520"/>
                        </a:lnSpc>
                        <a:spcBef>
                          <a:spcPct val="0"/>
                        </a:spcBef>
                        <a:defRPr/>
                      </a:pPr>
                      <a:r>
                        <a:rPr lang="en-US" sz="1800" strike="noStrike" u="none">
                          <a:solidFill>
                            <a:srgbClr val="000000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-0.03</a:t>
                      </a:r>
                      <a:endParaRPr lang="en-US" sz="1100"/>
                    </a:p>
                  </a:txBody>
                  <a:tcPr marL="76200" marR="76200" marT="76200" marB="76200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 marL="0" indent="0" lvl="0">
                        <a:lnSpc>
                          <a:spcPts val="2520"/>
                        </a:lnSpc>
                        <a:spcBef>
                          <a:spcPct val="0"/>
                        </a:spcBef>
                        <a:defRPr/>
                      </a:pPr>
                      <a:r>
                        <a:rPr lang="en-US" sz="1800" strike="noStrike" u="none">
                          <a:solidFill>
                            <a:srgbClr val="000000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-0.01</a:t>
                      </a:r>
                      <a:endParaRPr lang="en-US" sz="1100"/>
                    </a:p>
                  </a:txBody>
                  <a:tcPr marL="76200" marR="76200" marT="76200" marB="76200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 marL="0" indent="0" lvl="0">
                        <a:lnSpc>
                          <a:spcPts val="2520"/>
                        </a:lnSpc>
                        <a:spcBef>
                          <a:spcPct val="0"/>
                        </a:spcBef>
                        <a:defRPr/>
                      </a:pPr>
                      <a:r>
                        <a:rPr lang="en-US" sz="1800" strike="noStrike" u="none">
                          <a:solidFill>
                            <a:srgbClr val="000000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-0.01</a:t>
                      </a:r>
                      <a:endParaRPr lang="en-US" sz="1100"/>
                    </a:p>
                  </a:txBody>
                  <a:tcPr marL="76200" marR="76200" marT="76200" marB="76200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 marL="0" indent="0" lvl="0">
                        <a:lnSpc>
                          <a:spcPts val="2520"/>
                        </a:lnSpc>
                        <a:spcBef>
                          <a:spcPct val="0"/>
                        </a:spcBef>
                        <a:defRPr/>
                      </a:pPr>
                      <a:r>
                        <a:rPr lang="en-US" sz="1800" strike="noStrike" u="none">
                          <a:solidFill>
                            <a:srgbClr val="000000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-7.23</a:t>
                      </a:r>
                      <a:endParaRPr lang="en-US" sz="1100"/>
                    </a:p>
                  </a:txBody>
                  <a:tcPr marL="76200" marR="76200" marT="76200" marB="76200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 marL="0" indent="0" lvl="0">
                        <a:lnSpc>
                          <a:spcPts val="2520"/>
                        </a:lnSpc>
                        <a:spcBef>
                          <a:spcPct val="0"/>
                        </a:spcBef>
                        <a:defRPr/>
                      </a:pPr>
                      <a:r>
                        <a:rPr lang="en-US" sz="1800" strike="noStrike" u="none">
                          <a:solidFill>
                            <a:srgbClr val="000000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3.36</a:t>
                      </a:r>
                      <a:endParaRPr lang="en-US" sz="1100"/>
                    </a:p>
                  </a:txBody>
                  <a:tcPr marL="76200" marR="76200" marT="76200" marB="76200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 marL="0" indent="0" lvl="0">
                        <a:lnSpc>
                          <a:spcPts val="2520"/>
                        </a:lnSpc>
                        <a:spcBef>
                          <a:spcPct val="0"/>
                        </a:spcBef>
                        <a:defRPr/>
                      </a:pPr>
                      <a:r>
                        <a:rPr lang="en-US" sz="1800" strike="noStrike" u="none">
                          <a:solidFill>
                            <a:srgbClr val="000000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4.25</a:t>
                      </a:r>
                      <a:endParaRPr lang="en-US" sz="1100"/>
                    </a:p>
                  </a:txBody>
                  <a:tcPr marL="76200" marR="76200" marT="76200" marB="76200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 marL="0" indent="0" lvl="0">
                        <a:lnSpc>
                          <a:spcPts val="2520"/>
                        </a:lnSpc>
                        <a:spcBef>
                          <a:spcPct val="0"/>
                        </a:spcBef>
                        <a:defRPr/>
                      </a:pPr>
                      <a:r>
                        <a:rPr lang="en-US" sz="1800" strike="noStrike" u="none">
                          <a:solidFill>
                            <a:srgbClr val="000000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-0.05</a:t>
                      </a:r>
                      <a:endParaRPr lang="en-US" sz="1100"/>
                    </a:p>
                  </a:txBody>
                  <a:tcPr marL="76200" marR="76200" marT="76200" marB="76200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 marL="0" indent="0" lvl="0">
                        <a:lnSpc>
                          <a:spcPts val="2520"/>
                        </a:lnSpc>
                        <a:spcBef>
                          <a:spcPct val="0"/>
                        </a:spcBef>
                        <a:defRPr/>
                      </a:pPr>
                      <a:r>
                        <a:rPr lang="en-US" sz="1800" strike="noStrike" u="none">
                          <a:solidFill>
                            <a:srgbClr val="000000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0.03</a:t>
                      </a:r>
                      <a:endParaRPr lang="en-US" sz="1100"/>
                    </a:p>
                  </a:txBody>
                  <a:tcPr marL="76200" marR="76200" marT="76200" marB="76200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 marL="0" indent="0" lvl="0">
                        <a:lnSpc>
                          <a:spcPts val="2520"/>
                        </a:lnSpc>
                        <a:spcBef>
                          <a:spcPct val="0"/>
                        </a:spcBef>
                        <a:defRPr/>
                      </a:pPr>
                      <a:r>
                        <a:rPr lang="en-US" sz="1800" strike="noStrike" u="none">
                          <a:solidFill>
                            <a:srgbClr val="000000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-0.01</a:t>
                      </a:r>
                      <a:endParaRPr lang="en-US" sz="1100"/>
                    </a:p>
                  </a:txBody>
                  <a:tcPr marL="76200" marR="76200" marT="76200" marB="76200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 marL="0" indent="0" lvl="0">
                        <a:lnSpc>
                          <a:spcPts val="2520"/>
                        </a:lnSpc>
                        <a:spcBef>
                          <a:spcPct val="0"/>
                        </a:spcBef>
                        <a:defRPr/>
                      </a:pPr>
                      <a:r>
                        <a:rPr lang="en-US" sz="1800" strike="noStrike" u="none">
                          <a:solidFill>
                            <a:srgbClr val="000000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18.00</a:t>
                      </a:r>
                      <a:endParaRPr lang="en-US" sz="1100"/>
                    </a:p>
                  </a:txBody>
                  <a:tcPr marL="76200" marR="76200" marT="76200" marB="76200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 marL="0" indent="0" lvl="0">
                        <a:lnSpc>
                          <a:spcPts val="2520"/>
                        </a:lnSpc>
                        <a:spcBef>
                          <a:spcPct val="0"/>
                        </a:spcBef>
                        <a:defRPr/>
                      </a:pPr>
                      <a:r>
                        <a:rPr lang="en-US" sz="1800" strike="noStrike" u="none">
                          <a:solidFill>
                            <a:srgbClr val="000000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12.00</a:t>
                      </a:r>
                      <a:endParaRPr lang="en-US" sz="1100"/>
                    </a:p>
                  </a:txBody>
                  <a:tcPr marL="76200" marR="76200" marT="76200" marB="76200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 marL="0" indent="0" lvl="0">
                        <a:lnSpc>
                          <a:spcPts val="2520"/>
                        </a:lnSpc>
                        <a:spcBef>
                          <a:spcPct val="0"/>
                        </a:spcBef>
                        <a:defRPr/>
                      </a:pPr>
                      <a:r>
                        <a:rPr lang="en-US" sz="1800" strike="noStrike" u="none">
                          <a:solidFill>
                            <a:srgbClr val="000000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Bad</a:t>
                      </a:r>
                      <a:endParaRPr lang="en-US" sz="1100"/>
                    </a:p>
                  </a:txBody>
                  <a:tcPr marL="76200" marR="76200" marT="76200" marB="76200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name="TextBox 11" id="11"/>
          <p:cNvSpPr txBox="true"/>
          <p:nvPr/>
        </p:nvSpPr>
        <p:spPr>
          <a:xfrm rot="0">
            <a:off x="346913" y="1398205"/>
            <a:ext cx="2761655" cy="72199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5879"/>
              </a:lnSpc>
              <a:spcBef>
                <a:spcPct val="0"/>
              </a:spcBef>
            </a:pPr>
            <a:r>
              <a:rPr lang="en-US" b="true" sz="4199" strike="noStrike" u="none">
                <a:solidFill>
                  <a:srgbClr val="000000"/>
                </a:solidFill>
                <a:latin typeface="Barlow Bold"/>
                <a:ea typeface="Barlow Bold"/>
                <a:cs typeface="Barlow Bold"/>
                <a:sym typeface="Barlow Bold"/>
              </a:rPr>
              <a:t>POSTURES: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4244451" y="2048697"/>
            <a:ext cx="1315760" cy="72199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5879"/>
              </a:lnSpc>
              <a:spcBef>
                <a:spcPct val="0"/>
              </a:spcBef>
            </a:pPr>
            <a:r>
              <a:rPr lang="en-US" b="true" sz="4199">
                <a:solidFill>
                  <a:srgbClr val="000000"/>
                </a:solidFill>
                <a:latin typeface="Barlow Bold"/>
                <a:ea typeface="Barlow Bold"/>
                <a:cs typeface="Barlow Bold"/>
                <a:sym typeface="Barlow Bold"/>
              </a:rPr>
              <a:t>GOOD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3154450" y="2034475"/>
            <a:ext cx="1018223" cy="72199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5879"/>
              </a:lnSpc>
              <a:spcBef>
                <a:spcPct val="0"/>
              </a:spcBef>
            </a:pPr>
            <a:r>
              <a:rPr lang="en-US" b="true" sz="4199">
                <a:solidFill>
                  <a:srgbClr val="000000"/>
                </a:solidFill>
                <a:latin typeface="Barlow Bold"/>
                <a:ea typeface="Barlow Bold"/>
                <a:cs typeface="Barlow Bold"/>
                <a:sym typeface="Barlow Bold"/>
              </a:rPr>
              <a:t>BAD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3459378" y="2938598"/>
            <a:ext cx="4623431" cy="14522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61341" indent="-280670" lvl="1">
              <a:lnSpc>
                <a:spcPts val="2860"/>
              </a:lnSpc>
              <a:buFont typeface="Arial"/>
              <a:buChar char="•"/>
            </a:pPr>
            <a:r>
              <a:rPr lang="en-US" sz="2600" spc="-52">
                <a:solidFill>
                  <a:srgbClr val="000000"/>
                </a:solidFill>
                <a:latin typeface="Barlow"/>
                <a:ea typeface="Barlow"/>
                <a:cs typeface="Barlow"/>
                <a:sym typeface="Barlow"/>
              </a:rPr>
              <a:t>Forward Slouch: Pitch angle greater than +15°.</a:t>
            </a:r>
          </a:p>
          <a:p>
            <a:pPr algn="l" marL="561341" indent="-280670" lvl="1">
              <a:lnSpc>
                <a:spcPts val="2860"/>
              </a:lnSpc>
              <a:buFont typeface="Arial"/>
              <a:buChar char="•"/>
            </a:pPr>
            <a:r>
              <a:rPr lang="en-US" sz="2600" spc="-52">
                <a:solidFill>
                  <a:srgbClr val="000000"/>
                </a:solidFill>
                <a:latin typeface="Barlow"/>
                <a:ea typeface="Barlow"/>
                <a:cs typeface="Barlow"/>
                <a:sym typeface="Barlow"/>
              </a:rPr>
              <a:t>Backward Slouch: Pitch angle less than -15°.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9348184" y="3300548"/>
            <a:ext cx="4315378" cy="7283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61341" indent="-280670" lvl="1">
              <a:lnSpc>
                <a:spcPts val="2860"/>
              </a:lnSpc>
              <a:buFont typeface="Arial"/>
              <a:buChar char="•"/>
            </a:pPr>
            <a:r>
              <a:rPr lang="en-US" sz="2600" spc="-52">
                <a:solidFill>
                  <a:srgbClr val="000000"/>
                </a:solidFill>
                <a:latin typeface="Barlow"/>
                <a:ea typeface="Barlow"/>
                <a:cs typeface="Barlow"/>
                <a:sym typeface="Barlow"/>
              </a:rPr>
              <a:t>Side-to-Side Slouch: Roll angle greater than ±10°.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1270945" y="3284038"/>
            <a:ext cx="4865132" cy="7283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61341" indent="-280670" lvl="1">
              <a:lnSpc>
                <a:spcPts val="2860"/>
              </a:lnSpc>
              <a:buFont typeface="Arial"/>
              <a:buChar char="•"/>
            </a:pPr>
            <a:r>
              <a:rPr lang="en-US" sz="2600" spc="-52">
                <a:solidFill>
                  <a:srgbClr val="000000"/>
                </a:solidFill>
                <a:latin typeface="Barlow"/>
                <a:ea typeface="Barlow"/>
                <a:cs typeface="Barlow"/>
                <a:sym typeface="Barlow"/>
              </a:rPr>
              <a:t>Pitch angle between -5° and +5°</a:t>
            </a:r>
          </a:p>
          <a:p>
            <a:pPr algn="l" marL="561341" indent="-280670" lvl="1">
              <a:lnSpc>
                <a:spcPts val="2860"/>
              </a:lnSpc>
              <a:buFont typeface="Arial"/>
              <a:buChar char="•"/>
            </a:pPr>
            <a:r>
              <a:rPr lang="en-US" sz="2600" spc="-52">
                <a:solidFill>
                  <a:srgbClr val="000000"/>
                </a:solidFill>
                <a:latin typeface="Barlow"/>
                <a:ea typeface="Barlow"/>
                <a:cs typeface="Barlow"/>
                <a:sym typeface="Barlow"/>
              </a:rPr>
              <a:t>Roll angle between -3° and +3°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D9D9D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5085615" y="1455192"/>
            <a:ext cx="8598888" cy="7803108"/>
          </a:xfrm>
          <a:custGeom>
            <a:avLst/>
            <a:gdLst/>
            <a:ahLst/>
            <a:cxnLst/>
            <a:rect r="r" b="b" t="t" l="l"/>
            <a:pathLst>
              <a:path h="7803108" w="8598888">
                <a:moveTo>
                  <a:pt x="0" y="0"/>
                </a:moveTo>
                <a:lnTo>
                  <a:pt x="8598888" y="0"/>
                </a:lnTo>
                <a:lnTo>
                  <a:pt x="8598888" y="7803108"/>
                </a:lnTo>
                <a:lnTo>
                  <a:pt x="0" y="780310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24832" t="-2439" r="-406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6313206" y="141605"/>
            <a:ext cx="4931331" cy="8375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860"/>
              </a:lnSpc>
            </a:pPr>
            <a:r>
              <a:rPr lang="en-US" sz="4900" b="true">
                <a:solidFill>
                  <a:srgbClr val="000000"/>
                </a:solidFill>
                <a:latin typeface="Barlow Bold"/>
                <a:ea typeface="Barlow Bold"/>
                <a:cs typeface="Barlow Bold"/>
                <a:sym typeface="Barlow Bold"/>
              </a:rPr>
              <a:t>CIRCUIT DIAGRAM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4743943" y="9658350"/>
            <a:ext cx="9282232" cy="5899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000000"/>
                </a:solidFill>
                <a:latin typeface="Barlow"/>
                <a:ea typeface="Barlow"/>
                <a:cs typeface="Barlow"/>
                <a:sym typeface="Barlow"/>
              </a:rPr>
              <a:t>https://wokwi.com/projects/422158056135560193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7026014" y="432154"/>
            <a:ext cx="466573" cy="37076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32"/>
              </a:lnSpc>
              <a:spcBef>
                <a:spcPct val="0"/>
              </a:spcBef>
            </a:pPr>
            <a:r>
              <a:rPr lang="en-US" b="true" sz="2574" spc="-51">
                <a:solidFill>
                  <a:srgbClr val="000000"/>
                </a:solidFill>
                <a:latin typeface="Barlow Bold"/>
                <a:ea typeface="Barlow Bold"/>
                <a:cs typeface="Barlow Bold"/>
                <a:sym typeface="Barlow Bold"/>
              </a:rPr>
              <a:t>06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5E2E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20082" y="0"/>
            <a:ext cx="5182081" cy="1151573"/>
          </a:xfrm>
          <a:custGeom>
            <a:avLst/>
            <a:gdLst/>
            <a:ahLst/>
            <a:cxnLst/>
            <a:rect r="r" b="b" t="t" l="l"/>
            <a:pathLst>
              <a:path h="1151573" w="5182081">
                <a:moveTo>
                  <a:pt x="0" y="0"/>
                </a:moveTo>
                <a:lnTo>
                  <a:pt x="5182081" y="0"/>
                </a:lnTo>
                <a:lnTo>
                  <a:pt x="5182081" y="1151573"/>
                </a:lnTo>
                <a:lnTo>
                  <a:pt x="0" y="115157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7259300" y="364267"/>
            <a:ext cx="789951" cy="4516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88"/>
              </a:lnSpc>
              <a:spcBef>
                <a:spcPct val="0"/>
              </a:spcBef>
            </a:pPr>
            <a:r>
              <a:rPr lang="en-US" b="true" sz="3171" spc="-63">
                <a:solidFill>
                  <a:srgbClr val="000000"/>
                </a:solidFill>
                <a:latin typeface="Barlow Bold"/>
                <a:ea typeface="Barlow Bold"/>
                <a:cs typeface="Barlow Bold"/>
                <a:sym typeface="Barlow Bold"/>
              </a:rPr>
              <a:t>07</a:t>
            </a:r>
          </a:p>
        </p:txBody>
      </p:sp>
      <p:sp>
        <p:nvSpPr>
          <p:cNvPr name="AutoShape 4" id="4"/>
          <p:cNvSpPr/>
          <p:nvPr/>
        </p:nvSpPr>
        <p:spPr>
          <a:xfrm flipV="true">
            <a:off x="5302163" y="575787"/>
            <a:ext cx="11957137" cy="19050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5" id="5"/>
          <p:cNvSpPr/>
          <p:nvPr/>
        </p:nvSpPr>
        <p:spPr>
          <a:xfrm flipH="false" flipV="false" rot="0">
            <a:off x="11728654" y="2627042"/>
            <a:ext cx="4651447" cy="6201930"/>
          </a:xfrm>
          <a:custGeom>
            <a:avLst/>
            <a:gdLst/>
            <a:ahLst/>
            <a:cxnLst/>
            <a:rect r="r" b="b" t="t" l="l"/>
            <a:pathLst>
              <a:path h="6201930" w="4651447">
                <a:moveTo>
                  <a:pt x="0" y="0"/>
                </a:moveTo>
                <a:lnTo>
                  <a:pt x="4651447" y="0"/>
                </a:lnTo>
                <a:lnTo>
                  <a:pt x="4651447" y="6201930"/>
                </a:lnTo>
                <a:lnTo>
                  <a:pt x="0" y="620193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pic>
        <p:nvPicPr>
          <p:cNvPr name="Picture 6" id="6">
            <a:hlinkClick action="ppaction://media"/>
          </p:cNvPr>
          <p:cNvPicPr>
            <a:picLocks noChangeAspect="true"/>
          </p:cNvPicPr>
          <p:nvPr>
            <a:videoFile r:link="rId5"/>
            <p:extLst>
              <p:ext uri="{DAA4B4D4-6D71-4841-9C94-3DE7FCFB9230}">
                <p14:media xmlns:p14="http://schemas.microsoft.com/office/powerpoint/2010/main" r:embed="rId6"/>
              </p:ext>
            </p:extLst>
          </p:nvPr>
        </p:nvPicPr>
        <p:blipFill>
          <a:blip r:embed="rId4"/>
          <a:srcRect l="554" t="6510" r="554" b="0"/>
          <a:stretch>
            <a:fillRect/>
          </a:stretch>
        </p:blipFill>
        <p:spPr>
          <a:xfrm flipH="false" flipV="false" rot="0">
            <a:off x="402560" y="2627042"/>
            <a:ext cx="9444525" cy="5032916"/>
          </a:xfrm>
          <a:prstGeom prst="rect">
            <a:avLst/>
          </a:prstGeom>
        </p:spPr>
      </p:pic>
      <p:sp>
        <p:nvSpPr>
          <p:cNvPr name="TextBox 7" id="7"/>
          <p:cNvSpPr txBox="true"/>
          <p:nvPr/>
        </p:nvSpPr>
        <p:spPr>
          <a:xfrm rot="0">
            <a:off x="610681" y="1557635"/>
            <a:ext cx="4200882" cy="8045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580"/>
              </a:lnSpc>
            </a:pPr>
            <a:r>
              <a:rPr lang="en-US" sz="4700" b="true">
                <a:solidFill>
                  <a:srgbClr val="000000"/>
                </a:solidFill>
                <a:latin typeface="Barlow Bold"/>
                <a:ea typeface="Barlow Bold"/>
                <a:cs typeface="Barlow Bold"/>
                <a:sym typeface="Barlow Bold"/>
              </a:rPr>
              <a:t>Data collection: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028700" y="8193358"/>
            <a:ext cx="7039244" cy="13265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90881" indent="-345440" lvl="1">
              <a:lnSpc>
                <a:spcPts val="3520"/>
              </a:lnSpc>
              <a:buFont typeface="Arial"/>
              <a:buChar char="•"/>
            </a:pPr>
            <a:r>
              <a:rPr lang="en-US" sz="3200" spc="-64">
                <a:solidFill>
                  <a:srgbClr val="000000"/>
                </a:solidFill>
                <a:latin typeface="Barlow"/>
                <a:ea typeface="Barlow"/>
                <a:cs typeface="Barlow"/>
                <a:sym typeface="Barlow"/>
              </a:rPr>
              <a:t>No of people =5</a:t>
            </a:r>
          </a:p>
          <a:p>
            <a:pPr algn="l" marL="690881" indent="-345440" lvl="1">
              <a:lnSpc>
                <a:spcPts val="3520"/>
              </a:lnSpc>
              <a:buFont typeface="Arial"/>
              <a:buChar char="•"/>
            </a:pPr>
            <a:r>
              <a:rPr lang="en-US" sz="3200" spc="-64">
                <a:solidFill>
                  <a:srgbClr val="000000"/>
                </a:solidFill>
                <a:latin typeface="Barlow"/>
                <a:ea typeface="Barlow"/>
                <a:cs typeface="Barlow"/>
                <a:sym typeface="Barlow"/>
              </a:rPr>
              <a:t>No of samples = 2000 (1000-good posture,1000-bad posture)</a:t>
            </a:r>
          </a:p>
        </p:txBody>
      </p:sp>
    </p:spTree>
  </p:cSld>
  <p:clrMapOvr>
    <a:masterClrMapping/>
  </p:clrMapOvr>
  <p:timing>
    <p:tnLst>
      <p:par>
        <p:cTn dur="indefinite" restart="never" nodeType="tmRoot">
          <p:childTnLst>
            <p:video>
              <p:cMediaNode vol="0">
                <p:cTn fill="hold" display="false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5E2E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20082" y="0"/>
            <a:ext cx="5182081" cy="1151573"/>
          </a:xfrm>
          <a:custGeom>
            <a:avLst/>
            <a:gdLst/>
            <a:ahLst/>
            <a:cxnLst/>
            <a:rect r="r" b="b" t="t" l="l"/>
            <a:pathLst>
              <a:path h="1151573" w="5182081">
                <a:moveTo>
                  <a:pt x="0" y="0"/>
                </a:moveTo>
                <a:lnTo>
                  <a:pt x="5182081" y="0"/>
                </a:lnTo>
                <a:lnTo>
                  <a:pt x="5182081" y="1151573"/>
                </a:lnTo>
                <a:lnTo>
                  <a:pt x="0" y="115157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7259300" y="364267"/>
            <a:ext cx="673701" cy="4516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88"/>
              </a:lnSpc>
              <a:spcBef>
                <a:spcPct val="0"/>
              </a:spcBef>
            </a:pPr>
            <a:r>
              <a:rPr lang="en-US" b="true" sz="3171" spc="-63">
                <a:solidFill>
                  <a:srgbClr val="000000"/>
                </a:solidFill>
                <a:latin typeface="Barlow Bold"/>
                <a:ea typeface="Barlow Bold"/>
                <a:cs typeface="Barlow Bold"/>
                <a:sym typeface="Barlow Bold"/>
              </a:rPr>
              <a:t>08</a:t>
            </a:r>
          </a:p>
        </p:txBody>
      </p:sp>
      <p:sp>
        <p:nvSpPr>
          <p:cNvPr name="AutoShape 4" id="4"/>
          <p:cNvSpPr/>
          <p:nvPr/>
        </p:nvSpPr>
        <p:spPr>
          <a:xfrm flipV="true">
            <a:off x="5302163" y="575787"/>
            <a:ext cx="11957137" cy="19050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5" id="5"/>
          <p:cNvSpPr/>
          <p:nvPr/>
        </p:nvSpPr>
        <p:spPr>
          <a:xfrm flipH="false" flipV="false" rot="0">
            <a:off x="358391" y="2773433"/>
            <a:ext cx="13754312" cy="5875514"/>
          </a:xfrm>
          <a:custGeom>
            <a:avLst/>
            <a:gdLst/>
            <a:ahLst/>
            <a:cxnLst/>
            <a:rect r="r" b="b" t="t" l="l"/>
            <a:pathLst>
              <a:path h="5875514" w="13754312">
                <a:moveTo>
                  <a:pt x="0" y="0"/>
                </a:moveTo>
                <a:lnTo>
                  <a:pt x="13754312" y="0"/>
                </a:lnTo>
                <a:lnTo>
                  <a:pt x="13754312" y="5875514"/>
                </a:lnTo>
                <a:lnTo>
                  <a:pt x="0" y="587551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1467" t="0" r="-1467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552164" y="1478392"/>
            <a:ext cx="4749998" cy="6559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319"/>
              </a:lnSpc>
            </a:pPr>
            <a:r>
              <a:rPr lang="en-US" sz="3799" b="true">
                <a:solidFill>
                  <a:srgbClr val="000000"/>
                </a:solidFill>
                <a:latin typeface="Barlow Bold"/>
                <a:ea typeface="Barlow Bold"/>
                <a:cs typeface="Barlow Bold"/>
                <a:sym typeface="Barlow Bold"/>
              </a:rPr>
              <a:t>DATA SET OVERVIEW: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4306476" y="5172075"/>
            <a:ext cx="3626525" cy="16497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289"/>
              </a:lnSpc>
            </a:pPr>
            <a:r>
              <a:rPr lang="en-US" sz="3899" spc="-77">
                <a:solidFill>
                  <a:srgbClr val="000000"/>
                </a:solidFill>
                <a:latin typeface="Barlow"/>
                <a:ea typeface="Barlow"/>
                <a:cs typeface="Barlow"/>
                <a:sym typeface="Barlow"/>
              </a:rPr>
              <a:t>Labels:</a:t>
            </a:r>
          </a:p>
          <a:p>
            <a:pPr algn="l">
              <a:lnSpc>
                <a:spcPts val="4289"/>
              </a:lnSpc>
              <a:spcBef>
                <a:spcPct val="0"/>
              </a:spcBef>
            </a:pPr>
            <a:r>
              <a:rPr lang="en-US" sz="3899" spc="-77">
                <a:solidFill>
                  <a:srgbClr val="000000"/>
                </a:solidFill>
                <a:latin typeface="Barlow"/>
                <a:ea typeface="Barlow"/>
                <a:cs typeface="Barlow"/>
                <a:sym typeface="Barlow"/>
              </a:rPr>
              <a:t>0</a:t>
            </a:r>
            <a:r>
              <a:rPr lang="en-US" sz="3899" spc="-77">
                <a:solidFill>
                  <a:srgbClr val="000000"/>
                </a:solidFill>
                <a:latin typeface="Barlow"/>
                <a:ea typeface="Barlow"/>
                <a:cs typeface="Barlow"/>
                <a:sym typeface="Barlow"/>
              </a:rPr>
              <a:t>→ Good Posture</a:t>
            </a:r>
          </a:p>
          <a:p>
            <a:pPr algn="l">
              <a:lnSpc>
                <a:spcPts val="4289"/>
              </a:lnSpc>
              <a:spcBef>
                <a:spcPct val="0"/>
              </a:spcBef>
            </a:pPr>
            <a:r>
              <a:rPr lang="en-US" sz="3899" spc="-77">
                <a:solidFill>
                  <a:srgbClr val="000000"/>
                </a:solidFill>
                <a:latin typeface="Barlow"/>
                <a:ea typeface="Barlow"/>
                <a:cs typeface="Barlow"/>
                <a:sym typeface="Barlow"/>
              </a:rPr>
              <a:t>1→ Bad Posture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5E2E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20082" y="0"/>
            <a:ext cx="5182081" cy="1151573"/>
          </a:xfrm>
          <a:custGeom>
            <a:avLst/>
            <a:gdLst/>
            <a:ahLst/>
            <a:cxnLst/>
            <a:rect r="r" b="b" t="t" l="l"/>
            <a:pathLst>
              <a:path h="1151573" w="5182081">
                <a:moveTo>
                  <a:pt x="0" y="0"/>
                </a:moveTo>
                <a:lnTo>
                  <a:pt x="5182081" y="0"/>
                </a:lnTo>
                <a:lnTo>
                  <a:pt x="5182081" y="1151573"/>
                </a:lnTo>
                <a:lnTo>
                  <a:pt x="0" y="115157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7259300" y="364267"/>
            <a:ext cx="504433" cy="4516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88"/>
              </a:lnSpc>
              <a:spcBef>
                <a:spcPct val="0"/>
              </a:spcBef>
            </a:pPr>
            <a:r>
              <a:rPr lang="en-US" b="true" sz="3171" spc="-63">
                <a:solidFill>
                  <a:srgbClr val="000000"/>
                </a:solidFill>
                <a:latin typeface="Barlow Bold"/>
                <a:ea typeface="Barlow Bold"/>
                <a:cs typeface="Barlow Bold"/>
                <a:sym typeface="Barlow Bold"/>
              </a:rPr>
              <a:t>09</a:t>
            </a:r>
          </a:p>
        </p:txBody>
      </p:sp>
      <p:sp>
        <p:nvSpPr>
          <p:cNvPr name="AutoShape 4" id="4"/>
          <p:cNvSpPr/>
          <p:nvPr/>
        </p:nvSpPr>
        <p:spPr>
          <a:xfrm flipV="true">
            <a:off x="5302163" y="575787"/>
            <a:ext cx="11957137" cy="19050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5" id="5"/>
          <p:cNvSpPr/>
          <p:nvPr/>
        </p:nvSpPr>
        <p:spPr>
          <a:xfrm flipH="false" flipV="false" rot="0">
            <a:off x="304658" y="4615645"/>
            <a:ext cx="9835995" cy="4215426"/>
          </a:xfrm>
          <a:custGeom>
            <a:avLst/>
            <a:gdLst/>
            <a:ahLst/>
            <a:cxnLst/>
            <a:rect r="r" b="b" t="t" l="l"/>
            <a:pathLst>
              <a:path h="4215426" w="9835995">
                <a:moveTo>
                  <a:pt x="0" y="0"/>
                </a:moveTo>
                <a:lnTo>
                  <a:pt x="9835995" y="0"/>
                </a:lnTo>
                <a:lnTo>
                  <a:pt x="9835995" y="4215427"/>
                </a:lnTo>
                <a:lnTo>
                  <a:pt x="0" y="4215427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304658" y="1470733"/>
            <a:ext cx="4154924" cy="6394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179"/>
              </a:lnSpc>
            </a:pPr>
            <a:r>
              <a:rPr lang="en-US" sz="3699" b="true">
                <a:solidFill>
                  <a:srgbClr val="000000"/>
                </a:solidFill>
                <a:latin typeface="Barlow Bold"/>
                <a:ea typeface="Barlow Bold"/>
                <a:cs typeface="Barlow Bold"/>
                <a:sym typeface="Barlow Bold"/>
              </a:rPr>
              <a:t>NEURAL NETWORK: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97309" y="2381959"/>
            <a:ext cx="9421548" cy="179806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90881" indent="-345440" lvl="1">
              <a:lnSpc>
                <a:spcPts val="4832"/>
              </a:lnSpc>
              <a:buFont typeface="Arial"/>
              <a:buChar char="•"/>
            </a:pPr>
            <a:r>
              <a:rPr lang="en-US" sz="3200" spc="-64">
                <a:solidFill>
                  <a:srgbClr val="000000"/>
                </a:solidFill>
                <a:latin typeface="Barlow"/>
                <a:ea typeface="Barlow"/>
                <a:cs typeface="Barlow"/>
                <a:sym typeface="Barlow"/>
              </a:rPr>
              <a:t> We are using the  most basic type of artificial neural network</a:t>
            </a:r>
            <a:r>
              <a:rPr lang="en-US" b="true" sz="3200" spc="-64">
                <a:solidFill>
                  <a:srgbClr val="000000"/>
                </a:solidFill>
                <a:latin typeface="Barlow Bold"/>
                <a:ea typeface="Barlow Bold"/>
                <a:cs typeface="Barlow Bold"/>
                <a:sym typeface="Barlow Bold"/>
              </a:rPr>
              <a:t> Feedforward Neural Network (FNN) </a:t>
            </a:r>
            <a:r>
              <a:rPr lang="en-US" sz="3200" spc="-64">
                <a:solidFill>
                  <a:srgbClr val="000000"/>
                </a:solidFill>
                <a:latin typeface="Barlow"/>
                <a:ea typeface="Barlow"/>
                <a:cs typeface="Barlow"/>
                <a:sym typeface="Barlow"/>
              </a:rPr>
              <a:t>to train our dataset .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1244821" y="3822202"/>
            <a:ext cx="4999197" cy="6394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180"/>
              </a:lnSpc>
            </a:pPr>
            <a:r>
              <a:rPr lang="en-US" b="true" sz="3700">
                <a:solidFill>
                  <a:srgbClr val="000000"/>
                </a:solidFill>
                <a:latin typeface="Barlow Bold"/>
                <a:ea typeface="Barlow Bold"/>
                <a:cs typeface="Barlow Bold"/>
                <a:sym typeface="Barlow Bold"/>
              </a:rPr>
              <a:t>DATA PREPROCESSING: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0887188" y="4905375"/>
            <a:ext cx="7077551" cy="392569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90881" indent="-345440" lvl="1">
              <a:lnSpc>
                <a:spcPts val="6304"/>
              </a:lnSpc>
              <a:buFont typeface="Arial"/>
              <a:buChar char="•"/>
            </a:pPr>
            <a:r>
              <a:rPr lang="en-US" sz="3200" spc="-64">
                <a:solidFill>
                  <a:srgbClr val="000000"/>
                </a:solidFill>
                <a:latin typeface="Barlow"/>
                <a:ea typeface="Barlow"/>
                <a:cs typeface="Barlow"/>
                <a:sym typeface="Barlow"/>
              </a:rPr>
              <a:t>Handle Missing Values  </a:t>
            </a:r>
          </a:p>
          <a:p>
            <a:pPr algn="l" marL="690881" indent="-345440" lvl="1">
              <a:lnSpc>
                <a:spcPts val="6304"/>
              </a:lnSpc>
              <a:buFont typeface="Arial"/>
              <a:buChar char="•"/>
            </a:pPr>
            <a:r>
              <a:rPr lang="en-US" sz="3200" spc="-64">
                <a:solidFill>
                  <a:srgbClr val="000000"/>
                </a:solidFill>
                <a:latin typeface="Barlow"/>
                <a:ea typeface="Barlow"/>
                <a:cs typeface="Barlow"/>
                <a:sym typeface="Barlow"/>
              </a:rPr>
              <a:t> Feature Normalization</a:t>
            </a:r>
          </a:p>
          <a:p>
            <a:pPr algn="l" marL="690881" indent="-345440" lvl="1">
              <a:lnSpc>
                <a:spcPts val="6304"/>
              </a:lnSpc>
              <a:buFont typeface="Arial"/>
              <a:buChar char="•"/>
            </a:pPr>
            <a:r>
              <a:rPr lang="en-US" sz="3200" spc="-64">
                <a:solidFill>
                  <a:srgbClr val="000000"/>
                </a:solidFill>
                <a:latin typeface="Barlow"/>
                <a:ea typeface="Barlow"/>
                <a:cs typeface="Barlow"/>
                <a:sym typeface="Barlow"/>
              </a:rPr>
              <a:t> One-Hot Encoding of Labels</a:t>
            </a:r>
          </a:p>
          <a:p>
            <a:pPr algn="l" marL="690881" indent="-345440" lvl="1">
              <a:lnSpc>
                <a:spcPts val="6304"/>
              </a:lnSpc>
              <a:buFont typeface="Arial"/>
              <a:buChar char="•"/>
            </a:pPr>
            <a:r>
              <a:rPr lang="en-US" sz="3200" spc="-64">
                <a:solidFill>
                  <a:srgbClr val="000000"/>
                </a:solidFill>
                <a:latin typeface="Barlow"/>
                <a:ea typeface="Barlow"/>
                <a:cs typeface="Barlow"/>
                <a:sym typeface="Barlow"/>
              </a:rPr>
              <a:t> Split Data into Training &amp; Testing Sets</a:t>
            </a:r>
          </a:p>
          <a:p>
            <a:pPr algn="l" marL="690881" indent="-345440" lvl="1">
              <a:lnSpc>
                <a:spcPts val="6304"/>
              </a:lnSpc>
              <a:buFont typeface="Arial"/>
              <a:buChar char="•"/>
            </a:pPr>
            <a:r>
              <a:rPr lang="en-US" sz="3200" spc="-64">
                <a:solidFill>
                  <a:srgbClr val="000000"/>
                </a:solidFill>
                <a:latin typeface="Barlow"/>
                <a:ea typeface="Barlow"/>
                <a:cs typeface="Barlow"/>
                <a:sym typeface="Barlow"/>
              </a:rPr>
              <a:t> Shuffle the Data 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DAGeS6tCugQ</dc:identifier>
  <dcterms:modified xsi:type="dcterms:W3CDTF">2011-08-01T06:04:30Z</dcterms:modified>
  <cp:revision>1</cp:revision>
  <dc:title>Smart Posture Correction System</dc:title>
</cp:coreProperties>
</file>

<file path=docProps/thumbnail.jpeg>
</file>